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9" r:id="rId4"/>
  </p:sldMasterIdLst>
  <p:notesMasterIdLst>
    <p:notesMasterId r:id="rId19"/>
  </p:notesMasterIdLst>
  <p:sldIdLst>
    <p:sldId id="256" r:id="rId5"/>
    <p:sldId id="268" r:id="rId6"/>
    <p:sldId id="257" r:id="rId7"/>
    <p:sldId id="269" r:id="rId8"/>
    <p:sldId id="270" r:id="rId9"/>
    <p:sldId id="258" r:id="rId10"/>
    <p:sldId id="271" r:id="rId11"/>
    <p:sldId id="275" r:id="rId12"/>
    <p:sldId id="272" r:id="rId13"/>
    <p:sldId id="260" r:id="rId14"/>
    <p:sldId id="261" r:id="rId15"/>
    <p:sldId id="262" r:id="rId16"/>
    <p:sldId id="263" r:id="rId17"/>
    <p:sldId id="273"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Tahoma" panose="020B0604030504040204" pitchFamily="34" charset="0"/>
      <p:regular r:id="rId28"/>
      <p:bold r:id="rId29"/>
    </p:embeddedFont>
    <p:embeddedFont>
      <p:font typeface="Wingdings 3" panose="05040102010807070707" pitchFamily="18" charset="2"/>
      <p:regular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94"/>
  </p:normalViewPr>
  <p:slideViewPr>
    <p:cSldViewPr snapToGrid="0" snapToObjects="1" showGuides="1">
      <p:cViewPr varScale="1">
        <p:scale>
          <a:sx n="110" d="100"/>
          <a:sy n="110" d="100"/>
        </p:scale>
        <p:origin x="68" y="548"/>
      </p:cViewPr>
      <p:guideLst>
        <p:guide orient="horz" pos="2160"/>
        <p:guide pos="3840"/>
        <p:guide orient="horz" pos="41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en-US"/>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18.1.2021</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51210646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54283955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24099093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56542658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05067438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05702468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58903724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5C6B4A9-1611-4792-9094-5F34BCA07E0B}" type="datetimeFigureOut">
              <a:rPr lang="en-US" smtClean="0"/>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93474694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834324042"/>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3422993689"/>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122070023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236330433"/>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mod="1">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mod="1">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mod="1">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mod="1">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970961036"/>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2603983283"/>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mod="1">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734907321"/>
      </p:ext>
    </p:extLst>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mod="1">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mod="1">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mod="1">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7314188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409570594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392155634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2421668944"/>
      </p:ext>
    </p:extLst>
  </p:cSld>
  <p:clrMapOvr>
    <a:masterClrMapping/>
  </p:clrMapOvr>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image" Target="../media/image1.jpeg"/><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6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B61BEF0D-F0BB-DE4B-95CE-6DB70DBA9567}" type="datetimeFigureOut">
              <a:rPr lang="en-US" smtClean="0"/>
              <a:pPr/>
              <a:t>1/18/2021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F05A350-DA65-314C-AF3B-C5972F92B98B}" type="slidenum">
              <a:rPr lang="fi-FI" smtClean="0"/>
              <a:pPr/>
              <a:t>‹#›</a:t>
            </a:fld>
            <a:endParaRPr lang="fi-FI" dirty="0"/>
          </a:p>
        </p:txBody>
      </p:sp>
      <p:pic>
        <p:nvPicPr>
          <p:cNvPr id="22" name="Picture 21">
            <a:extLst>
              <a:ext uri="{FF2B5EF4-FFF2-40B4-BE49-F238E27FC236}">
                <a16:creationId xmlns:a16="http://schemas.microsoft.com/office/drawing/2014/main" id="{812CA82A-8ABA-4CFE-B574-81FE6CF1C719}"/>
              </a:ext>
            </a:extLst>
          </p:cNvPr>
          <p:cNvPicPr>
            <a:picLocks noChangeAspect="1"/>
          </p:cNvPicPr>
          <p:nvPr userDrawn="1"/>
        </p:nvPicPr>
        <p:blipFill>
          <a:blip r:embed="rId6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788037489"/>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 id="2147483756" r:id="rId17"/>
    <p:sldLayoutId id="2147483757" r:id="rId18"/>
    <p:sldLayoutId id="2147483758" r:id="rId19"/>
    <p:sldLayoutId id="2147483665" r:id="rId20"/>
    <p:sldLayoutId id="2147483666" r:id="rId21"/>
    <p:sldLayoutId id="2147483667" r:id="rId22"/>
    <p:sldLayoutId id="2147483679" r:id="rId23"/>
    <p:sldLayoutId id="2147483680" r:id="rId24"/>
    <p:sldLayoutId id="2147483660" r:id="rId25"/>
    <p:sldLayoutId id="2147483661" r:id="rId26"/>
    <p:sldLayoutId id="2147483668" r:id="rId27"/>
    <p:sldLayoutId id="2147483649" r:id="rId28"/>
    <p:sldLayoutId id="2147483705" r:id="rId29"/>
    <p:sldLayoutId id="2147483671" r:id="rId30"/>
    <p:sldLayoutId id="2147483672" r:id="rId31"/>
    <p:sldLayoutId id="2147483675" r:id="rId32"/>
    <p:sldLayoutId id="2147483676" r:id="rId33"/>
    <p:sldLayoutId id="2147483678" r:id="rId34"/>
    <p:sldLayoutId id="2147483684" r:id="rId35"/>
    <p:sldLayoutId id="2147483681" r:id="rId36"/>
    <p:sldLayoutId id="2147483682" r:id="rId37"/>
    <p:sldLayoutId id="2147483674" r:id="rId38"/>
    <p:sldLayoutId id="2147483673" r:id="rId39"/>
    <p:sldLayoutId id="2147483685" r:id="rId40"/>
    <p:sldLayoutId id="2147483686" r:id="rId41"/>
    <p:sldLayoutId id="2147483687" r:id="rId42"/>
    <p:sldLayoutId id="2147483688" r:id="rId43"/>
    <p:sldLayoutId id="2147483689" r:id="rId44"/>
    <p:sldLayoutId id="2147483690" r:id="rId45"/>
    <p:sldLayoutId id="2147483691" r:id="rId46"/>
    <p:sldLayoutId id="2147483692" r:id="rId47"/>
    <p:sldLayoutId id="2147483693" r:id="rId48"/>
    <p:sldLayoutId id="2147483694" r:id="rId49"/>
    <p:sldLayoutId id="2147483695" r:id="rId50"/>
    <p:sldLayoutId id="2147483696" r:id="rId51"/>
    <p:sldLayoutId id="2147483697" r:id="rId52"/>
    <p:sldLayoutId id="2147483698" r:id="rId53"/>
    <p:sldLayoutId id="2147483699" r:id="rId54"/>
    <p:sldLayoutId id="2147483700" r:id="rId55"/>
    <p:sldLayoutId id="2147483701" r:id="rId56"/>
    <p:sldLayoutId id="2147483702" r:id="rId57"/>
    <p:sldLayoutId id="2147483703" r:id="rId58"/>
    <p:sldLayoutId id="2147483704" r:id="rId59"/>
  </p:sldLayoutIdLst>
  <p:transition spd="slow">
    <p:push dir="u"/>
  </p:transition>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hyperlink" Target="https://teams.microsoft.com/l/team/19%3a0193ea761d6c47e68f35bff40a007464%40thread.tacv2/conversations?groupId=60463a6f-d149-49c0-a1ae-a02e2be61fc9&amp;tenantId=a9e39483-dd21-4c25-b848-2a625cff7939"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5F05A350-DA65-314C-AF3B-C5972F92B98B}" type="slidenum">
              <a:rPr lang="fi-FI" smtClean="0"/>
              <a:pPr/>
              <a:t>1</a:t>
            </a:fld>
            <a:endParaRPr lang="fi-FI" dirty="0"/>
          </a:p>
        </p:txBody>
      </p:sp>
      <p:sp>
        <p:nvSpPr>
          <p:cNvPr id="3" name="Text Placeholder 2"/>
          <p:cNvSpPr>
            <a:spLocks noGrp="1"/>
          </p:cNvSpPr>
          <p:nvPr>
            <p:ph type="body" sz="quarter" idx="11"/>
          </p:nvPr>
        </p:nvSpPr>
        <p:spPr/>
        <p:txBody>
          <a:bodyPr/>
          <a:lstStyle/>
          <a:p>
            <a:endParaRPr lang="fi-FI" dirty="0"/>
          </a:p>
          <a:p>
            <a:endParaRPr lang="fi-FI" dirty="0"/>
          </a:p>
        </p:txBody>
      </p:sp>
      <p:sp>
        <p:nvSpPr>
          <p:cNvPr id="4" name="Text Placeholder 3"/>
          <p:cNvSpPr>
            <a:spLocks noGrp="1"/>
          </p:cNvSpPr>
          <p:nvPr>
            <p:ph type="body" sz="quarter" idx="13"/>
          </p:nvPr>
        </p:nvSpPr>
        <p:spPr/>
        <p:txBody>
          <a:bodyPr>
            <a:normAutofit fontScale="77500" lnSpcReduction="20000"/>
          </a:bodyPr>
          <a:lstStyle/>
          <a:p>
            <a:r>
              <a:rPr lang="fi-FI" dirty="0"/>
              <a:t>User </a:t>
            </a:r>
            <a:r>
              <a:rPr lang="fi-FI" dirty="0" err="1"/>
              <a:t>Exprience</a:t>
            </a:r>
            <a:r>
              <a:rPr lang="fi-FI" dirty="0"/>
              <a:t> Design/ Amir Dirin</a:t>
            </a:r>
          </a:p>
        </p:txBody>
      </p:sp>
      <p:pic>
        <p:nvPicPr>
          <p:cNvPr id="5" name="Picture 4">
            <a:extLst>
              <a:ext uri="{FF2B5EF4-FFF2-40B4-BE49-F238E27FC236}">
                <a16:creationId xmlns:a16="http://schemas.microsoft.com/office/drawing/2014/main" id="{9DE6DF39-1018-4817-B68F-A1E8073E8978}"/>
              </a:ext>
            </a:extLst>
          </p:cNvPr>
          <p:cNvPicPr>
            <a:picLocks noChangeAspect="1"/>
          </p:cNvPicPr>
          <p:nvPr/>
        </p:nvPicPr>
        <p:blipFill>
          <a:blip r:embed="rId2"/>
          <a:stretch>
            <a:fillRect/>
          </a:stretch>
        </p:blipFill>
        <p:spPr>
          <a:xfrm>
            <a:off x="1076325" y="857250"/>
            <a:ext cx="10039350" cy="3846725"/>
          </a:xfrm>
          <a:prstGeom prst="rect">
            <a:avLst/>
          </a:prstGeom>
        </p:spPr>
      </p:pic>
      <p:sp>
        <p:nvSpPr>
          <p:cNvPr id="6" name="Rectangle 5">
            <a:extLst>
              <a:ext uri="{FF2B5EF4-FFF2-40B4-BE49-F238E27FC236}">
                <a16:creationId xmlns:a16="http://schemas.microsoft.com/office/drawing/2014/main" id="{42B51BB3-BA96-4580-A99D-29404CDF991B}"/>
              </a:ext>
            </a:extLst>
          </p:cNvPr>
          <p:cNvSpPr/>
          <p:nvPr/>
        </p:nvSpPr>
        <p:spPr>
          <a:xfrm>
            <a:off x="1076325" y="5816084"/>
            <a:ext cx="5974713" cy="369332"/>
          </a:xfrm>
          <a:prstGeom prst="rect">
            <a:avLst/>
          </a:prstGeom>
        </p:spPr>
        <p:txBody>
          <a:bodyPr wrap="none">
            <a:spAutoFit/>
          </a:bodyPr>
          <a:lstStyle/>
          <a:p>
            <a:r>
              <a:rPr lang="en-US" dirty="0"/>
              <a:t>https://padlet.com/amir_dirin1/x40de2ccmiyacoae</a:t>
            </a:r>
          </a:p>
        </p:txBody>
      </p:sp>
    </p:spTree>
    <p:extLst>
      <p:ext uri="{BB962C8B-B14F-4D97-AF65-F5344CB8AC3E}">
        <p14:creationId xmlns:p14="http://schemas.microsoft.com/office/powerpoint/2010/main" val="9661505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42B4A8C-C9ED-4951-A0B0-251293D6EAB7}"/>
              </a:ext>
            </a:extLst>
          </p:cNvPr>
          <p:cNvSpPr>
            <a:spLocks noGrp="1"/>
          </p:cNvSpPr>
          <p:nvPr>
            <p:ph type="sldNum" sz="quarter" idx="10"/>
          </p:nvPr>
        </p:nvSpPr>
        <p:spPr/>
        <p:txBody>
          <a:bodyPr/>
          <a:lstStyle/>
          <a:p>
            <a:fld id="{5F05A350-DA65-314C-AF3B-C5972F92B98B}" type="slidenum">
              <a:rPr lang="fi-FI" smtClean="0"/>
              <a:pPr/>
              <a:t>10</a:t>
            </a:fld>
            <a:endParaRPr lang="fi-FI" dirty="0"/>
          </a:p>
        </p:txBody>
      </p:sp>
      <p:sp>
        <p:nvSpPr>
          <p:cNvPr id="4" name="Rectangle 3">
            <a:extLst>
              <a:ext uri="{FF2B5EF4-FFF2-40B4-BE49-F238E27FC236}">
                <a16:creationId xmlns:a16="http://schemas.microsoft.com/office/drawing/2014/main" id="{44285B00-5529-451F-8C60-0BEED194BB21}"/>
              </a:ext>
            </a:extLst>
          </p:cNvPr>
          <p:cNvSpPr/>
          <p:nvPr/>
        </p:nvSpPr>
        <p:spPr>
          <a:xfrm>
            <a:off x="6379082" y="1284781"/>
            <a:ext cx="4743348" cy="5632311"/>
          </a:xfrm>
          <a:prstGeom prst="rect">
            <a:avLst/>
          </a:prstGeom>
        </p:spPr>
        <p:txBody>
          <a:bodyPr wrap="square">
            <a:spAutoFit/>
          </a:bodyPr>
          <a:lstStyle/>
          <a:p>
            <a:pPr marL="285750" indent="-285750">
              <a:buFont typeface="Arial" panose="020B0604020202020204" pitchFamily="34" charset="0"/>
              <a:buChar char="•"/>
            </a:pPr>
            <a:r>
              <a:rPr lang="en-US" sz="2400" dirty="0">
                <a:latin typeface="Arial" panose="020B0604020202020204" pitchFamily="34" charset="0"/>
              </a:rPr>
              <a:t>User study methods </a:t>
            </a:r>
          </a:p>
          <a:p>
            <a:pPr marL="285750" indent="-285750">
              <a:buFont typeface="Arial" panose="020B0604020202020204" pitchFamily="34" charset="0"/>
              <a:buChar char="•"/>
            </a:pPr>
            <a:r>
              <a:rPr lang="en-US" sz="2400" dirty="0">
                <a:latin typeface="Arial" panose="020B0604020202020204" pitchFamily="34" charset="0"/>
              </a:rPr>
              <a:t>Benefits of Usability </a:t>
            </a:r>
          </a:p>
          <a:p>
            <a:pPr marL="285750" indent="-285750">
              <a:buFont typeface="Arial" panose="020B0604020202020204" pitchFamily="34" charset="0"/>
              <a:buChar char="•"/>
            </a:pPr>
            <a:r>
              <a:rPr lang="en-US" sz="2400" dirty="0">
                <a:latin typeface="Arial" panose="020B0604020202020204" pitchFamily="34" charset="0"/>
              </a:rPr>
              <a:t>Usability evaluation methods</a:t>
            </a:r>
          </a:p>
          <a:p>
            <a:pPr marL="285750" indent="-285750">
              <a:buFont typeface="Arial" panose="020B0604020202020204" pitchFamily="34" charset="0"/>
              <a:buChar char="•"/>
            </a:pPr>
            <a:r>
              <a:rPr lang="en-US" sz="2400" dirty="0">
                <a:latin typeface="Arial" panose="020B0604020202020204" pitchFamily="34" charset="0"/>
              </a:rPr>
              <a:t>User Centered Design and Development </a:t>
            </a:r>
          </a:p>
          <a:p>
            <a:pPr marL="285750" indent="-285750">
              <a:buFont typeface="Arial" panose="020B0604020202020204" pitchFamily="34" charset="0"/>
              <a:buChar char="•"/>
            </a:pPr>
            <a:r>
              <a:rPr lang="en-US" sz="2400" dirty="0">
                <a:latin typeface="Arial" panose="020B0604020202020204" pitchFamily="34" charset="0"/>
              </a:rPr>
              <a:t>Case study Usability evaluations</a:t>
            </a:r>
          </a:p>
          <a:p>
            <a:pPr marL="285750" indent="-285750">
              <a:buFont typeface="Arial" panose="020B0604020202020204" pitchFamily="34" charset="0"/>
              <a:buChar char="•"/>
            </a:pPr>
            <a:r>
              <a:rPr lang="en-US" sz="2400" dirty="0">
                <a:latin typeface="Arial" panose="020B0604020202020204" pitchFamily="34" charset="0"/>
              </a:rPr>
              <a:t>ISO 9421-2010 / 2018</a:t>
            </a:r>
          </a:p>
          <a:p>
            <a:pPr marL="285750" indent="-285750">
              <a:buFont typeface="Arial" panose="020B0604020202020204" pitchFamily="34" charset="0"/>
              <a:buChar char="•"/>
            </a:pPr>
            <a:r>
              <a:rPr lang="en-US" sz="2400" dirty="0">
                <a:latin typeface="Arial" panose="020B0604020202020204" pitchFamily="34" charset="0"/>
              </a:rPr>
              <a:t>Use Context.</a:t>
            </a:r>
          </a:p>
          <a:p>
            <a:pPr marL="285750" indent="-285750">
              <a:buFont typeface="Arial" panose="020B0604020202020204" pitchFamily="34" charset="0"/>
              <a:buChar char="•"/>
            </a:pPr>
            <a:r>
              <a:rPr lang="en-US" sz="2400" dirty="0">
                <a:latin typeface="Arial" panose="020B0604020202020204" pitchFamily="34" charset="0"/>
              </a:rPr>
              <a:t>User experience Design</a:t>
            </a:r>
          </a:p>
          <a:p>
            <a:pPr marL="285750" indent="-285750">
              <a:buFont typeface="Arial" panose="020B0604020202020204" pitchFamily="34" charset="0"/>
              <a:buChar char="•"/>
            </a:pPr>
            <a:r>
              <a:rPr lang="en-US" sz="2400" dirty="0">
                <a:latin typeface="Arial" panose="020B0604020202020204" pitchFamily="34" charset="0"/>
              </a:rPr>
              <a:t>Human Factors in design</a:t>
            </a:r>
          </a:p>
          <a:p>
            <a:pPr marL="285750" indent="-285750">
              <a:buFont typeface="Arial" panose="020B0604020202020204" pitchFamily="34" charset="0"/>
              <a:buChar char="•"/>
            </a:pPr>
            <a:r>
              <a:rPr lang="en-US" sz="2400" dirty="0">
                <a:latin typeface="Arial" panose="020B0604020202020204" pitchFamily="34" charset="0"/>
              </a:rPr>
              <a:t>Color psychology</a:t>
            </a:r>
          </a:p>
          <a:p>
            <a:pPr marL="285750" indent="-285750">
              <a:buFont typeface="Arial" panose="020B0604020202020204" pitchFamily="34" charset="0"/>
              <a:buChar char="•"/>
            </a:pPr>
            <a:r>
              <a:rPr lang="en-US" sz="2400" dirty="0">
                <a:latin typeface="Arial" panose="020B0604020202020204" pitchFamily="34" charset="0"/>
              </a:rPr>
              <a:t>Gestalt Theory</a:t>
            </a:r>
          </a:p>
          <a:p>
            <a:pPr marL="285750" indent="-285750">
              <a:buFont typeface="Arial" panose="020B0604020202020204" pitchFamily="34" charset="0"/>
              <a:buChar char="•"/>
            </a:pPr>
            <a:r>
              <a:rPr lang="en-US" sz="2400" dirty="0">
                <a:latin typeface="Arial" panose="020B0604020202020204" pitchFamily="34" charset="0"/>
              </a:rPr>
              <a:t>Affective computing</a:t>
            </a:r>
          </a:p>
          <a:p>
            <a:pPr marL="285750" indent="-285750">
              <a:buFont typeface="Arial" panose="020B0604020202020204" pitchFamily="34" charset="0"/>
              <a:buChar char="•"/>
            </a:pPr>
            <a:endParaRPr lang="en-US" sz="2400" dirty="0"/>
          </a:p>
        </p:txBody>
      </p:sp>
      <p:sp>
        <p:nvSpPr>
          <p:cNvPr id="5" name="TextBox 4">
            <a:extLst>
              <a:ext uri="{FF2B5EF4-FFF2-40B4-BE49-F238E27FC236}">
                <a16:creationId xmlns:a16="http://schemas.microsoft.com/office/drawing/2014/main" id="{392B99A2-911A-400F-846E-366D3BAD06FE}"/>
              </a:ext>
            </a:extLst>
          </p:cNvPr>
          <p:cNvSpPr txBox="1"/>
          <p:nvPr/>
        </p:nvSpPr>
        <p:spPr>
          <a:xfrm>
            <a:off x="6379081" y="679572"/>
            <a:ext cx="4811657" cy="584775"/>
          </a:xfrm>
          <a:prstGeom prst="rect">
            <a:avLst/>
          </a:prstGeom>
          <a:noFill/>
        </p:spPr>
        <p:txBody>
          <a:bodyPr wrap="square" rtlCol="0">
            <a:spAutoFit/>
          </a:bodyPr>
          <a:lstStyle/>
          <a:p>
            <a:r>
              <a:rPr lang="en-US" sz="3200" dirty="0">
                <a:solidFill>
                  <a:srgbClr val="FF0000"/>
                </a:solidFill>
                <a:effectLst>
                  <a:outerShdw blurRad="38100" dist="38100" dir="2700000" algn="tl">
                    <a:srgbClr val="000000">
                      <a:alpha val="43137"/>
                    </a:srgbClr>
                  </a:outerShdw>
                </a:effectLst>
              </a:rPr>
              <a:t>Presentation Topic</a:t>
            </a:r>
          </a:p>
        </p:txBody>
      </p:sp>
    </p:spTree>
    <p:extLst>
      <p:ext uri="{BB962C8B-B14F-4D97-AF65-F5344CB8AC3E}">
        <p14:creationId xmlns:p14="http://schemas.microsoft.com/office/powerpoint/2010/main" val="2927018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5DF2F8-5DEB-4ABE-A3C3-9AFE2F60F40E}"/>
              </a:ext>
            </a:extLst>
          </p:cNvPr>
          <p:cNvSpPr>
            <a:spLocks noGrp="1"/>
          </p:cNvSpPr>
          <p:nvPr>
            <p:ph type="sldNum" sz="quarter" idx="10"/>
          </p:nvPr>
        </p:nvSpPr>
        <p:spPr/>
        <p:txBody>
          <a:bodyPr/>
          <a:lstStyle/>
          <a:p>
            <a:fld id="{5F05A350-DA65-314C-AF3B-C5972F92B98B}" type="slidenum">
              <a:rPr lang="fi-FI" smtClean="0"/>
              <a:pPr/>
              <a:t>11</a:t>
            </a:fld>
            <a:endParaRPr lang="fi-FI" dirty="0"/>
          </a:p>
        </p:txBody>
      </p:sp>
      <p:sp>
        <p:nvSpPr>
          <p:cNvPr id="3" name="Text Placeholder 2">
            <a:extLst>
              <a:ext uri="{FF2B5EF4-FFF2-40B4-BE49-F238E27FC236}">
                <a16:creationId xmlns:a16="http://schemas.microsoft.com/office/drawing/2014/main" id="{DFFA1A1F-EBA8-41EB-9554-4AB7C4047ED1}"/>
              </a:ext>
            </a:extLst>
          </p:cNvPr>
          <p:cNvSpPr>
            <a:spLocks noGrp="1"/>
          </p:cNvSpPr>
          <p:nvPr>
            <p:ph type="body" sz="quarter" idx="11"/>
          </p:nvPr>
        </p:nvSpPr>
        <p:spPr>
          <a:xfrm>
            <a:off x="6275387" y="2196184"/>
            <a:ext cx="5400675" cy="2844800"/>
          </a:xfrm>
        </p:spPr>
        <p:txBody>
          <a:bodyPr>
            <a:normAutofit fontScale="92500" lnSpcReduction="20000"/>
          </a:bodyPr>
          <a:lstStyle/>
          <a:p>
            <a:r>
              <a:rPr lang="en-US" sz="1600" dirty="0"/>
              <a:t>Interview</a:t>
            </a:r>
          </a:p>
          <a:p>
            <a:r>
              <a:rPr lang="en-US" sz="1600" dirty="0"/>
              <a:t>Audio and video taping</a:t>
            </a:r>
          </a:p>
          <a:p>
            <a:r>
              <a:rPr lang="en-US" sz="1600" dirty="0"/>
              <a:t>Questionnaires</a:t>
            </a:r>
          </a:p>
          <a:p>
            <a:r>
              <a:rPr lang="en-US" sz="2000" dirty="0"/>
              <a:t>Experiments</a:t>
            </a:r>
            <a:endParaRPr lang="en-US" sz="1600" dirty="0"/>
          </a:p>
          <a:p>
            <a:r>
              <a:rPr lang="en-US" sz="1600" dirty="0"/>
              <a:t>Diary</a:t>
            </a:r>
          </a:p>
          <a:p>
            <a:r>
              <a:rPr lang="en-US" sz="1600" dirty="0"/>
              <a:t>Shadowing</a:t>
            </a:r>
          </a:p>
          <a:p>
            <a:endParaRPr lang="en-US" sz="1600" dirty="0"/>
          </a:p>
          <a:p>
            <a:r>
              <a:rPr lang="en-US" sz="1600" dirty="0"/>
              <a:t>Question1. What are the criteria to select the user study method</a:t>
            </a:r>
          </a:p>
        </p:txBody>
      </p:sp>
    </p:spTree>
    <p:extLst>
      <p:ext uri="{BB962C8B-B14F-4D97-AF65-F5344CB8AC3E}">
        <p14:creationId xmlns:p14="http://schemas.microsoft.com/office/powerpoint/2010/main" val="401123437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0BDAFE7-4ABB-489E-B310-91BEB5A32A2A}"/>
              </a:ext>
            </a:extLst>
          </p:cNvPr>
          <p:cNvSpPr>
            <a:spLocks noGrp="1"/>
          </p:cNvSpPr>
          <p:nvPr>
            <p:ph type="sldNum" sz="quarter" idx="10"/>
          </p:nvPr>
        </p:nvSpPr>
        <p:spPr/>
        <p:txBody>
          <a:bodyPr/>
          <a:lstStyle/>
          <a:p>
            <a:fld id="{5F05A350-DA65-314C-AF3B-C5972F92B98B}" type="slidenum">
              <a:rPr lang="fi-FI" smtClean="0"/>
              <a:pPr/>
              <a:t>12</a:t>
            </a:fld>
            <a:endParaRPr lang="fi-FI" dirty="0"/>
          </a:p>
        </p:txBody>
      </p:sp>
      <p:sp>
        <p:nvSpPr>
          <p:cNvPr id="3" name="Text Placeholder 2">
            <a:extLst>
              <a:ext uri="{FF2B5EF4-FFF2-40B4-BE49-F238E27FC236}">
                <a16:creationId xmlns:a16="http://schemas.microsoft.com/office/drawing/2014/main" id="{7B4BCE08-3CDC-4656-BEE7-6F98F308A714}"/>
              </a:ext>
            </a:extLst>
          </p:cNvPr>
          <p:cNvSpPr>
            <a:spLocks noGrp="1"/>
          </p:cNvSpPr>
          <p:nvPr>
            <p:ph type="body" sz="quarter" idx="11"/>
          </p:nvPr>
        </p:nvSpPr>
        <p:spPr>
          <a:xfrm>
            <a:off x="6275387" y="1196942"/>
            <a:ext cx="5400675" cy="2844800"/>
          </a:xfrm>
        </p:spPr>
        <p:txBody>
          <a:bodyPr>
            <a:normAutofit/>
          </a:bodyPr>
          <a:lstStyle/>
          <a:p>
            <a:endParaRPr lang="en-US" dirty="0"/>
          </a:p>
        </p:txBody>
      </p:sp>
    </p:spTree>
    <p:extLst>
      <p:ext uri="{BB962C8B-B14F-4D97-AF65-F5344CB8AC3E}">
        <p14:creationId xmlns:p14="http://schemas.microsoft.com/office/powerpoint/2010/main" val="415811415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F08F1A-84B2-42C5-BF27-981E0CC56D43}"/>
              </a:ext>
            </a:extLst>
          </p:cNvPr>
          <p:cNvSpPr>
            <a:spLocks noGrp="1"/>
          </p:cNvSpPr>
          <p:nvPr>
            <p:ph type="sldNum" sz="quarter" idx="10"/>
          </p:nvPr>
        </p:nvSpPr>
        <p:spPr/>
        <p:txBody>
          <a:bodyPr/>
          <a:lstStyle/>
          <a:p>
            <a:fld id="{5F05A350-DA65-314C-AF3B-C5972F92B98B}" type="slidenum">
              <a:rPr lang="fi-FI" smtClean="0"/>
              <a:pPr/>
              <a:t>13</a:t>
            </a:fld>
            <a:endParaRPr lang="fi-FI" dirty="0"/>
          </a:p>
        </p:txBody>
      </p:sp>
      <p:sp>
        <p:nvSpPr>
          <p:cNvPr id="3" name="Text Placeholder 2">
            <a:extLst>
              <a:ext uri="{FF2B5EF4-FFF2-40B4-BE49-F238E27FC236}">
                <a16:creationId xmlns:a16="http://schemas.microsoft.com/office/drawing/2014/main" id="{F6A9A806-F915-4C3F-A031-7AF5A2AA5D71}"/>
              </a:ext>
            </a:extLst>
          </p:cNvPr>
          <p:cNvSpPr>
            <a:spLocks noGrp="1"/>
          </p:cNvSpPr>
          <p:nvPr>
            <p:ph type="body" sz="quarter" idx="11"/>
          </p:nvPr>
        </p:nvSpPr>
        <p:spPr/>
        <p:txBody>
          <a:bodyPr/>
          <a:lstStyle/>
          <a:p>
            <a:r>
              <a:rPr lang="en-US" dirty="0"/>
              <a:t>Usage of the product</a:t>
            </a:r>
          </a:p>
          <a:p>
            <a:r>
              <a:rPr lang="en-US" dirty="0"/>
              <a:t>Financial benefits</a:t>
            </a:r>
          </a:p>
          <a:p>
            <a:r>
              <a:rPr lang="en-US" dirty="0"/>
              <a:t>Customer satisfaction</a:t>
            </a:r>
          </a:p>
        </p:txBody>
      </p:sp>
    </p:spTree>
    <p:extLst>
      <p:ext uri="{BB962C8B-B14F-4D97-AF65-F5344CB8AC3E}">
        <p14:creationId xmlns:p14="http://schemas.microsoft.com/office/powerpoint/2010/main" val="326822575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264506-61EF-4F69-9EFB-5569D709F1F6}"/>
              </a:ext>
            </a:extLst>
          </p:cNvPr>
          <p:cNvSpPr>
            <a:spLocks noGrp="1"/>
          </p:cNvSpPr>
          <p:nvPr>
            <p:ph type="sldNum" sz="quarter" idx="10"/>
          </p:nvPr>
        </p:nvSpPr>
        <p:spPr>
          <a:xfrm>
            <a:off x="10980428" y="295729"/>
            <a:ext cx="838199" cy="767687"/>
          </a:xfrm>
        </p:spPr>
        <p:txBody>
          <a:bodyPr/>
          <a:lstStyle/>
          <a:p>
            <a:fld id="{5F05A350-DA65-314C-AF3B-C5972F92B98B}" type="slidenum">
              <a:rPr lang="fi-FI" smtClean="0"/>
              <a:pPr/>
              <a:t>14</a:t>
            </a:fld>
            <a:endParaRPr lang="fi-FI" dirty="0"/>
          </a:p>
        </p:txBody>
      </p:sp>
      <p:sp>
        <p:nvSpPr>
          <p:cNvPr id="3" name="Text Placeholder 2">
            <a:extLst>
              <a:ext uri="{FF2B5EF4-FFF2-40B4-BE49-F238E27FC236}">
                <a16:creationId xmlns:a16="http://schemas.microsoft.com/office/drawing/2014/main" id="{97D42488-578C-409C-A93F-5CE02F052E10}"/>
              </a:ext>
            </a:extLst>
          </p:cNvPr>
          <p:cNvSpPr>
            <a:spLocks noGrp="1"/>
          </p:cNvSpPr>
          <p:nvPr>
            <p:ph type="body" sz="quarter" idx="11"/>
          </p:nvPr>
        </p:nvSpPr>
        <p:spPr>
          <a:xfrm>
            <a:off x="6275387" y="584200"/>
            <a:ext cx="5400675" cy="5127752"/>
          </a:xfrm>
        </p:spPr>
        <p:txBody>
          <a:bodyPr>
            <a:normAutofit fontScale="92500"/>
          </a:bodyPr>
          <a:lstStyle/>
          <a:p>
            <a:r>
              <a:rPr lang="en-US" dirty="0"/>
              <a:t>Presentation task:</a:t>
            </a:r>
          </a:p>
          <a:p>
            <a:pPr marL="571500" indent="-571500">
              <a:buFont typeface="Arial" panose="020B0604020202020204" pitchFamily="34" charset="0"/>
              <a:buChar char="•"/>
            </a:pPr>
            <a:r>
              <a:rPr lang="en-US" sz="2400" dirty="0"/>
              <a:t>Each group must prepare a 25 minutes presentation on the given topic.</a:t>
            </a:r>
          </a:p>
          <a:p>
            <a:pPr marL="571500" indent="-571500">
              <a:buFont typeface="Arial" panose="020B0604020202020204" pitchFamily="34" charset="0"/>
              <a:buChar char="•"/>
            </a:pPr>
            <a:r>
              <a:rPr lang="en-US" sz="2400" dirty="0"/>
              <a:t>5 minutes for Q&amp;A</a:t>
            </a:r>
          </a:p>
          <a:p>
            <a:pPr marL="571500" indent="-571500">
              <a:buFont typeface="Arial" panose="020B0604020202020204" pitchFamily="34" charset="0"/>
              <a:buChar char="•"/>
            </a:pPr>
            <a:r>
              <a:rPr lang="en-US" sz="2400" dirty="0"/>
              <a:t>Each group have to raise </a:t>
            </a:r>
            <a:r>
              <a:rPr lang="en-US" sz="2400" dirty="0">
                <a:solidFill>
                  <a:srgbClr val="FF0000"/>
                </a:solidFill>
              </a:rPr>
              <a:t>two questions</a:t>
            </a:r>
            <a:r>
              <a:rPr lang="en-US" sz="2400" dirty="0"/>
              <a:t> from their own presentation that other students need to answer. </a:t>
            </a:r>
          </a:p>
          <a:p>
            <a:pPr marL="571500" indent="-571500">
              <a:buFont typeface="Arial" panose="020B0604020202020204" pitchFamily="34" charset="0"/>
              <a:buChar char="•"/>
            </a:pPr>
            <a:r>
              <a:rPr lang="en-US" sz="2400" dirty="0"/>
              <a:t>You will be asked to submit your answers to the presentations question at the end of the course (individual assignment)</a:t>
            </a:r>
          </a:p>
          <a:p>
            <a:pPr marL="571500" indent="-571500">
              <a:buFont typeface="Arial" panose="020B0604020202020204" pitchFamily="34" charset="0"/>
              <a:buChar char="•"/>
            </a:pPr>
            <a:endParaRPr lang="en-US" sz="2400" dirty="0"/>
          </a:p>
          <a:p>
            <a:pPr marL="571500" indent="-571500">
              <a:buFont typeface="Arial" panose="020B0604020202020204" pitchFamily="34" charset="0"/>
              <a:buChar char="•"/>
            </a:pPr>
            <a:endParaRPr lang="en-US" sz="2400" dirty="0"/>
          </a:p>
          <a:p>
            <a:endParaRPr lang="en-US" dirty="0"/>
          </a:p>
        </p:txBody>
      </p:sp>
    </p:spTree>
    <p:extLst>
      <p:ext uri="{BB962C8B-B14F-4D97-AF65-F5344CB8AC3E}">
        <p14:creationId xmlns:p14="http://schemas.microsoft.com/office/powerpoint/2010/main" val="158956868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CA130E-A2FF-43B0-AD8D-A6083ED8F9BF}"/>
              </a:ext>
            </a:extLst>
          </p:cNvPr>
          <p:cNvSpPr>
            <a:spLocks noGrp="1"/>
          </p:cNvSpPr>
          <p:nvPr>
            <p:ph type="sldNum" sz="quarter" idx="10"/>
          </p:nvPr>
        </p:nvSpPr>
        <p:spPr/>
        <p:txBody>
          <a:bodyPr/>
          <a:lstStyle/>
          <a:p>
            <a:fld id="{5F05A350-DA65-314C-AF3B-C5972F92B98B}" type="slidenum">
              <a:rPr lang="fi-FI" smtClean="0"/>
              <a:pPr/>
              <a:t>2</a:t>
            </a:fld>
            <a:endParaRPr lang="fi-FI" dirty="0"/>
          </a:p>
        </p:txBody>
      </p:sp>
      <p:sp>
        <p:nvSpPr>
          <p:cNvPr id="3" name="Text Placeholder 2">
            <a:extLst>
              <a:ext uri="{FF2B5EF4-FFF2-40B4-BE49-F238E27FC236}">
                <a16:creationId xmlns:a16="http://schemas.microsoft.com/office/drawing/2014/main" id="{71F816E2-1891-4CD6-BB9D-A722D1E59DE2}"/>
              </a:ext>
            </a:extLst>
          </p:cNvPr>
          <p:cNvSpPr>
            <a:spLocks noGrp="1"/>
          </p:cNvSpPr>
          <p:nvPr>
            <p:ph type="body" sz="quarter" idx="11"/>
          </p:nvPr>
        </p:nvSpPr>
        <p:spPr/>
        <p:txBody>
          <a:bodyPr>
            <a:normAutofit fontScale="55000" lnSpcReduction="20000"/>
          </a:bodyPr>
          <a:lstStyle/>
          <a:p>
            <a:r>
              <a:rPr lang="en-US" dirty="0"/>
              <a:t>User Experience</a:t>
            </a:r>
          </a:p>
          <a:p>
            <a:r>
              <a:rPr lang="en-US" dirty="0"/>
              <a:t>Code:DIG2TN002 / DIG2TA002-300X</a:t>
            </a:r>
          </a:p>
          <a:p>
            <a:r>
              <a:rPr lang="en-US" dirty="0"/>
              <a:t>Scope: 5 ECTS (135h)</a:t>
            </a:r>
          </a:p>
          <a:p>
            <a:r>
              <a:rPr lang="en-US" dirty="0"/>
              <a:t>Timing: 2ndsemester, 1stperiod</a:t>
            </a:r>
          </a:p>
          <a:p>
            <a:r>
              <a:rPr lang="en-US" dirty="0"/>
              <a:t>Language: English</a:t>
            </a:r>
          </a:p>
          <a:p>
            <a:r>
              <a:rPr lang="en-US" dirty="0"/>
              <a:t>Course level: Profile studies</a:t>
            </a:r>
          </a:p>
          <a:p>
            <a:r>
              <a:rPr lang="en-US" dirty="0"/>
              <a:t>Course type: Elective</a:t>
            </a:r>
          </a:p>
        </p:txBody>
      </p:sp>
    </p:spTree>
    <p:extLst>
      <p:ext uri="{BB962C8B-B14F-4D97-AF65-F5344CB8AC3E}">
        <p14:creationId xmlns:p14="http://schemas.microsoft.com/office/powerpoint/2010/main" val="15538917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70A781-859E-437C-B1F8-87822AFBFE3E}"/>
              </a:ext>
            </a:extLst>
          </p:cNvPr>
          <p:cNvSpPr>
            <a:spLocks noGrp="1"/>
          </p:cNvSpPr>
          <p:nvPr>
            <p:ph type="sldNum" sz="quarter" idx="10"/>
          </p:nvPr>
        </p:nvSpPr>
        <p:spPr/>
        <p:txBody>
          <a:bodyPr/>
          <a:lstStyle/>
          <a:p>
            <a:fld id="{5F05A350-DA65-314C-AF3B-C5972F92B98B}" type="slidenum">
              <a:rPr lang="fi-FI" smtClean="0"/>
              <a:pPr/>
              <a:t>3</a:t>
            </a:fld>
            <a:endParaRPr lang="fi-FI" dirty="0"/>
          </a:p>
        </p:txBody>
      </p:sp>
      <p:graphicFrame>
        <p:nvGraphicFramePr>
          <p:cNvPr id="7" name="Table 6">
            <a:extLst>
              <a:ext uri="{FF2B5EF4-FFF2-40B4-BE49-F238E27FC236}">
                <a16:creationId xmlns:a16="http://schemas.microsoft.com/office/drawing/2014/main" id="{3E8C15D8-FECB-4511-81C0-BD64589B240C}"/>
              </a:ext>
            </a:extLst>
          </p:cNvPr>
          <p:cNvGraphicFramePr>
            <a:graphicFrameLocks noGrp="1"/>
          </p:cNvGraphicFramePr>
          <p:nvPr>
            <p:extLst>
              <p:ext uri="{D42A27DB-BD31-4B8C-83A1-F6EECF244321}">
                <p14:modId xmlns:p14="http://schemas.microsoft.com/office/powerpoint/2010/main" val="811166469"/>
              </p:ext>
            </p:extLst>
          </p:nvPr>
        </p:nvGraphicFramePr>
        <p:xfrm>
          <a:off x="6381946" y="991512"/>
          <a:ext cx="5354425" cy="5428139"/>
        </p:xfrm>
        <a:graphic>
          <a:graphicData uri="http://schemas.openxmlformats.org/drawingml/2006/table">
            <a:tbl>
              <a:tblPr>
                <a:tableStyleId>{5C22544A-7EE6-4342-B048-85BDC9FD1C3A}</a:tableStyleId>
              </a:tblPr>
              <a:tblGrid>
                <a:gridCol w="969858">
                  <a:extLst>
                    <a:ext uri="{9D8B030D-6E8A-4147-A177-3AD203B41FA5}">
                      <a16:colId xmlns:a16="http://schemas.microsoft.com/office/drawing/2014/main" val="866418391"/>
                    </a:ext>
                  </a:extLst>
                </a:gridCol>
                <a:gridCol w="969858">
                  <a:extLst>
                    <a:ext uri="{9D8B030D-6E8A-4147-A177-3AD203B41FA5}">
                      <a16:colId xmlns:a16="http://schemas.microsoft.com/office/drawing/2014/main" val="3315960749"/>
                    </a:ext>
                  </a:extLst>
                </a:gridCol>
                <a:gridCol w="3414709">
                  <a:extLst>
                    <a:ext uri="{9D8B030D-6E8A-4147-A177-3AD203B41FA5}">
                      <a16:colId xmlns:a16="http://schemas.microsoft.com/office/drawing/2014/main" val="3508727377"/>
                    </a:ext>
                  </a:extLst>
                </a:gridCol>
              </a:tblGrid>
              <a:tr h="285174">
                <a:tc>
                  <a:txBody>
                    <a:bodyPr/>
                    <a:lstStyle/>
                    <a:p>
                      <a:pPr algn="ctr" fontAlgn="b"/>
                      <a:r>
                        <a:rPr lang="en-US" sz="1100" b="1" u="none" strike="noStrike" dirty="0">
                          <a:effectLst/>
                        </a:rPr>
                        <a:t>Date</a:t>
                      </a:r>
                      <a:endParaRPr lang="en-US" sz="1100" b="1" i="0" u="none" strike="noStrike" dirty="0">
                        <a:solidFill>
                          <a:srgbClr val="000000"/>
                        </a:solidFill>
                        <a:effectLst/>
                        <a:latin typeface="Calibri" panose="020F0502020204030204" pitchFamily="34" charset="0"/>
                      </a:endParaRPr>
                    </a:p>
                  </a:txBody>
                  <a:tcPr marL="6189" marR="6189" marT="6189" marB="0" anchor="b"/>
                </a:tc>
                <a:tc>
                  <a:txBody>
                    <a:bodyPr/>
                    <a:lstStyle/>
                    <a:p>
                      <a:pPr algn="l" fontAlgn="b"/>
                      <a:r>
                        <a:rPr lang="en-US" sz="1100" b="1" u="none" strike="noStrike" dirty="0">
                          <a:effectLst/>
                        </a:rPr>
                        <a:t> </a:t>
                      </a:r>
                      <a:endParaRPr lang="en-US" sz="1100" b="1" i="0" u="none" strike="noStrike" dirty="0">
                        <a:solidFill>
                          <a:srgbClr val="000000"/>
                        </a:solidFill>
                        <a:effectLst/>
                        <a:latin typeface="Calibri" panose="020F0502020204030204" pitchFamily="34" charset="0"/>
                      </a:endParaRPr>
                    </a:p>
                  </a:txBody>
                  <a:tcPr marL="6189" marR="6189" marT="6189" marB="0" anchor="b"/>
                </a:tc>
                <a:tc>
                  <a:txBody>
                    <a:bodyPr/>
                    <a:lstStyle/>
                    <a:p>
                      <a:pPr algn="ctr" fontAlgn="b"/>
                      <a:r>
                        <a:rPr lang="en-US" sz="1100" b="1" u="none" strike="noStrike" dirty="0">
                          <a:effectLst/>
                        </a:rPr>
                        <a:t>Topic</a:t>
                      </a:r>
                      <a:endParaRPr lang="en-US" sz="1100" b="1" i="0" u="none" strike="noStrike" dirty="0">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1780841129"/>
                  </a:ext>
                </a:extLst>
              </a:tr>
              <a:tr h="285174">
                <a:tc>
                  <a:txBody>
                    <a:bodyPr/>
                    <a:lstStyle/>
                    <a:p>
                      <a:pPr algn="ctr" fontAlgn="b"/>
                      <a:r>
                        <a:rPr lang="en-US" sz="1100" u="none" strike="noStrike">
                          <a:effectLst/>
                        </a:rPr>
                        <a:t>18.1</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Introduction</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953912088"/>
                  </a:ext>
                </a:extLst>
              </a:tr>
              <a:tr h="285174">
                <a:tc>
                  <a:txBody>
                    <a:bodyPr/>
                    <a:lstStyle/>
                    <a:p>
                      <a:pPr algn="ctr" fontAlgn="b"/>
                      <a:r>
                        <a:rPr lang="en-US" sz="1100" u="none" strike="noStrike">
                          <a:effectLst/>
                        </a:rPr>
                        <a:t>19.01</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setup</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749138990"/>
                  </a:ext>
                </a:extLst>
              </a:tr>
              <a:tr h="285174">
                <a:tc>
                  <a:txBody>
                    <a:bodyPr/>
                    <a:lstStyle/>
                    <a:p>
                      <a:pPr algn="ctr" fontAlgn="b"/>
                      <a:r>
                        <a:rPr lang="en-US" sz="1100" u="none" strike="noStrike">
                          <a:effectLst/>
                        </a:rPr>
                        <a:t>25.01</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UCD application demo</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93334171"/>
                  </a:ext>
                </a:extLst>
              </a:tr>
              <a:tr h="285174">
                <a:tc>
                  <a:txBody>
                    <a:bodyPr/>
                    <a:lstStyle/>
                    <a:p>
                      <a:pPr algn="ctr" fontAlgn="b"/>
                      <a:r>
                        <a:rPr lang="en-US" sz="1100" u="none" strike="noStrike">
                          <a:effectLst/>
                        </a:rPr>
                        <a:t>26.01</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Activities</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2517426333"/>
                  </a:ext>
                </a:extLst>
              </a:tr>
              <a:tr h="285174">
                <a:tc>
                  <a:txBody>
                    <a:bodyPr/>
                    <a:lstStyle/>
                    <a:p>
                      <a:pPr algn="ctr" fontAlgn="b"/>
                      <a:r>
                        <a:rPr lang="en-US" sz="1100" u="none" strike="noStrike">
                          <a:effectLst/>
                        </a:rPr>
                        <a:t>1.02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User Study /Methods</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511415861"/>
                  </a:ext>
                </a:extLst>
              </a:tr>
              <a:tr h="285174">
                <a:tc>
                  <a:txBody>
                    <a:bodyPr/>
                    <a:lstStyle/>
                    <a:p>
                      <a:pPr algn="ctr" fontAlgn="b"/>
                      <a:r>
                        <a:rPr lang="en-US" sz="1100" u="none" strike="noStrike">
                          <a:effectLst/>
                        </a:rPr>
                        <a:t>2.02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Activities, Interview</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2822609719"/>
                  </a:ext>
                </a:extLst>
              </a:tr>
              <a:tr h="285174">
                <a:tc>
                  <a:txBody>
                    <a:bodyPr/>
                    <a:lstStyle/>
                    <a:p>
                      <a:pPr algn="ctr" fontAlgn="b"/>
                      <a:r>
                        <a:rPr lang="en-US" sz="1100" u="none" strike="noStrike">
                          <a:effectLst/>
                        </a:rPr>
                        <a:t>8.02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Presentation /Result </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1578635432"/>
                  </a:ext>
                </a:extLst>
              </a:tr>
              <a:tr h="285174">
                <a:tc>
                  <a:txBody>
                    <a:bodyPr/>
                    <a:lstStyle/>
                    <a:p>
                      <a:pPr algn="ctr" fontAlgn="b"/>
                      <a:r>
                        <a:rPr lang="en-US" sz="1100" u="none" strike="noStrike">
                          <a:effectLst/>
                        </a:rPr>
                        <a:t>9.02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Analysis/ interview transcript coding</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798312531"/>
                  </a:ext>
                </a:extLst>
              </a:tr>
              <a:tr h="285174">
                <a:tc>
                  <a:txBody>
                    <a:bodyPr/>
                    <a:lstStyle/>
                    <a:p>
                      <a:pPr algn="ctr" fontAlgn="b"/>
                      <a:r>
                        <a:rPr lang="en-US" sz="1100" u="none" strike="noStrike">
                          <a:effectLst/>
                        </a:rPr>
                        <a:t>15.02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activities</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190339512"/>
                  </a:ext>
                </a:extLst>
              </a:tr>
              <a:tr h="285174">
                <a:tc>
                  <a:txBody>
                    <a:bodyPr/>
                    <a:lstStyle/>
                    <a:p>
                      <a:pPr algn="ctr" fontAlgn="b"/>
                      <a:r>
                        <a:rPr lang="en-US" sz="1100" u="none" strike="noStrike">
                          <a:effectLst/>
                        </a:rPr>
                        <a:t>16.02</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Presentation/ requirements spc.</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1540092094"/>
                  </a:ext>
                </a:extLst>
              </a:tr>
              <a:tr h="285174">
                <a:tc>
                  <a:txBody>
                    <a:bodyPr/>
                    <a:lstStyle/>
                    <a:p>
                      <a:pPr algn="ctr" fontAlgn="b"/>
                      <a:r>
                        <a:rPr lang="en-US" sz="1100" u="none" strike="noStrike" dirty="0">
                          <a:effectLst/>
                          <a:highlight>
                            <a:srgbClr val="FFFF00"/>
                          </a:highlight>
                        </a:rPr>
                        <a:t>22.02</a:t>
                      </a:r>
                      <a:endParaRPr lang="en-US" sz="1100" b="0" i="0" u="none" strike="noStrike" dirty="0">
                        <a:solidFill>
                          <a:srgbClr val="000000"/>
                        </a:solidFill>
                        <a:effectLst/>
                        <a:highlight>
                          <a:srgbClr val="FFFF00"/>
                        </a:highlight>
                        <a:latin typeface="Calibri" panose="020F0502020204030204" pitchFamily="34" charset="0"/>
                      </a:endParaRPr>
                    </a:p>
                  </a:txBody>
                  <a:tcPr marL="6189" marR="6189" marT="6189" marB="0" anchor="b"/>
                </a:tc>
                <a:tc>
                  <a:txBody>
                    <a:bodyPr/>
                    <a:lstStyle/>
                    <a:p>
                      <a:pPr algn="l" fontAlgn="b"/>
                      <a:r>
                        <a:rPr lang="en-US" sz="1100" u="none" strike="noStrike" dirty="0">
                          <a:effectLst/>
                          <a:highlight>
                            <a:srgbClr val="FFFF00"/>
                          </a:highlight>
                        </a:rPr>
                        <a:t> </a:t>
                      </a:r>
                      <a:endParaRPr lang="en-US" sz="1100" b="0" i="0" u="none" strike="noStrike" dirty="0">
                        <a:solidFill>
                          <a:srgbClr val="000000"/>
                        </a:solidFill>
                        <a:effectLst/>
                        <a:highlight>
                          <a:srgbClr val="FFFF00"/>
                        </a:highlight>
                        <a:latin typeface="Calibri" panose="020F0502020204030204" pitchFamily="34" charset="0"/>
                      </a:endParaRPr>
                    </a:p>
                  </a:txBody>
                  <a:tcPr marL="6189" marR="6189" marT="6189" marB="0" anchor="b"/>
                </a:tc>
                <a:tc>
                  <a:txBody>
                    <a:bodyPr/>
                    <a:lstStyle/>
                    <a:p>
                      <a:pPr algn="l" fontAlgn="b"/>
                      <a:r>
                        <a:rPr lang="en-US" sz="1100" u="none" strike="noStrike" dirty="0">
                          <a:effectLst/>
                          <a:highlight>
                            <a:srgbClr val="FFFF00"/>
                          </a:highlight>
                        </a:rPr>
                        <a:t>Concept development</a:t>
                      </a:r>
                      <a:endParaRPr lang="en-US" sz="1100" b="0" i="1" u="none" strike="noStrike" dirty="0">
                        <a:solidFill>
                          <a:srgbClr val="000000"/>
                        </a:solidFill>
                        <a:effectLst/>
                        <a:highlight>
                          <a:srgbClr val="FFFF00"/>
                        </a:highlight>
                        <a:latin typeface="Calibri" panose="020F0502020204030204" pitchFamily="34" charset="0"/>
                      </a:endParaRPr>
                    </a:p>
                  </a:txBody>
                  <a:tcPr marL="6189" marR="6189" marT="6189" marB="0" anchor="b"/>
                </a:tc>
                <a:extLst>
                  <a:ext uri="{0D108BD9-81ED-4DB2-BD59-A6C34878D82A}">
                    <a16:rowId xmlns:a16="http://schemas.microsoft.com/office/drawing/2014/main" val="2654563607"/>
                  </a:ext>
                </a:extLst>
              </a:tr>
              <a:tr h="285174">
                <a:tc>
                  <a:txBody>
                    <a:bodyPr/>
                    <a:lstStyle/>
                    <a:p>
                      <a:pPr algn="ctr" fontAlgn="b"/>
                      <a:r>
                        <a:rPr lang="en-US" sz="1100" u="none" strike="noStrike">
                          <a:effectLst/>
                          <a:highlight>
                            <a:srgbClr val="FFFF00"/>
                          </a:highlight>
                        </a:rPr>
                        <a:t>23.02</a:t>
                      </a:r>
                      <a:endParaRPr lang="en-US" sz="1100" b="0" i="0" u="none" strike="noStrike">
                        <a:solidFill>
                          <a:srgbClr val="000000"/>
                        </a:solidFill>
                        <a:effectLst/>
                        <a:highlight>
                          <a:srgbClr val="FFFF00"/>
                        </a:highlight>
                        <a:latin typeface="Calibri" panose="020F0502020204030204" pitchFamily="34" charset="0"/>
                      </a:endParaRPr>
                    </a:p>
                  </a:txBody>
                  <a:tcPr marL="6189" marR="6189" marT="6189" marB="0" anchor="b"/>
                </a:tc>
                <a:tc>
                  <a:txBody>
                    <a:bodyPr/>
                    <a:lstStyle/>
                    <a:p>
                      <a:pPr algn="l" fontAlgn="b"/>
                      <a:r>
                        <a:rPr lang="en-US" sz="1100" u="none" strike="noStrike">
                          <a:effectLst/>
                          <a:highlight>
                            <a:srgbClr val="FFFF00"/>
                          </a:highlight>
                        </a:rPr>
                        <a:t> </a:t>
                      </a:r>
                      <a:endParaRPr lang="en-US" sz="1100" b="0" i="0" u="none" strike="noStrike">
                        <a:solidFill>
                          <a:srgbClr val="000000"/>
                        </a:solidFill>
                        <a:effectLst/>
                        <a:highlight>
                          <a:srgbClr val="FFFF00"/>
                        </a:highlight>
                        <a:latin typeface="Calibri" panose="020F0502020204030204" pitchFamily="34" charset="0"/>
                      </a:endParaRPr>
                    </a:p>
                  </a:txBody>
                  <a:tcPr marL="6189" marR="6189" marT="6189" marB="0" anchor="b"/>
                </a:tc>
                <a:tc>
                  <a:txBody>
                    <a:bodyPr/>
                    <a:lstStyle/>
                    <a:p>
                      <a:pPr algn="l" fontAlgn="b"/>
                      <a:r>
                        <a:rPr lang="en-US" sz="1100" u="none" strike="noStrike" dirty="0">
                          <a:effectLst/>
                          <a:highlight>
                            <a:srgbClr val="FFFF00"/>
                          </a:highlight>
                        </a:rPr>
                        <a:t>Students activities / Scenario Design</a:t>
                      </a:r>
                      <a:endParaRPr lang="en-US" sz="1100" b="0" i="1" u="none" strike="noStrike" dirty="0">
                        <a:solidFill>
                          <a:srgbClr val="000000"/>
                        </a:solidFill>
                        <a:effectLst/>
                        <a:highlight>
                          <a:srgbClr val="FFFF00"/>
                        </a:highlight>
                        <a:latin typeface="Calibri" panose="020F0502020204030204" pitchFamily="34" charset="0"/>
                      </a:endParaRPr>
                    </a:p>
                  </a:txBody>
                  <a:tcPr marL="6189" marR="6189" marT="6189" marB="0" anchor="b"/>
                </a:tc>
                <a:extLst>
                  <a:ext uri="{0D108BD9-81ED-4DB2-BD59-A6C34878D82A}">
                    <a16:rowId xmlns:a16="http://schemas.microsoft.com/office/drawing/2014/main" val="1720309631"/>
                  </a:ext>
                </a:extLst>
              </a:tr>
              <a:tr h="285174">
                <a:tc>
                  <a:txBody>
                    <a:bodyPr/>
                    <a:lstStyle/>
                    <a:p>
                      <a:pPr algn="ctr" fontAlgn="b"/>
                      <a:r>
                        <a:rPr lang="en-US" sz="1100" u="none" strike="noStrike">
                          <a:effectLst/>
                        </a:rPr>
                        <a:t>1.03</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Concept Evaluation</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01105881"/>
                  </a:ext>
                </a:extLst>
              </a:tr>
              <a:tr h="285174">
                <a:tc>
                  <a:txBody>
                    <a:bodyPr/>
                    <a:lstStyle/>
                    <a:p>
                      <a:pPr algn="ctr" fontAlgn="b"/>
                      <a:r>
                        <a:rPr lang="en-US" sz="1100" u="none" strike="noStrike">
                          <a:effectLst/>
                        </a:rPr>
                        <a:t>2.03</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Introduction to paper prototype</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313307134"/>
                  </a:ext>
                </a:extLst>
              </a:tr>
              <a:tr h="285174">
                <a:tc>
                  <a:txBody>
                    <a:bodyPr/>
                    <a:lstStyle/>
                    <a:p>
                      <a:pPr algn="ctr" fontAlgn="b"/>
                      <a:r>
                        <a:rPr lang="en-US" sz="1100" u="none" strike="noStrike">
                          <a:effectLst/>
                        </a:rPr>
                        <a:t>8.03</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Students activities /Prototypeing</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3017356442"/>
                  </a:ext>
                </a:extLst>
              </a:tr>
              <a:tr h="285174">
                <a:tc>
                  <a:txBody>
                    <a:bodyPr/>
                    <a:lstStyle/>
                    <a:p>
                      <a:pPr algn="ctr" fontAlgn="b"/>
                      <a:r>
                        <a:rPr lang="en-US" sz="1100" u="none" strike="noStrike">
                          <a:effectLst/>
                        </a:rPr>
                        <a:t>9.03</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Prototype evaluation</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1887626937"/>
                  </a:ext>
                </a:extLst>
              </a:tr>
              <a:tr h="285174">
                <a:tc>
                  <a:txBody>
                    <a:bodyPr/>
                    <a:lstStyle/>
                    <a:p>
                      <a:pPr algn="ctr" fontAlgn="b"/>
                      <a:r>
                        <a:rPr lang="en-US" sz="1100" u="none" strike="noStrike">
                          <a:effectLst/>
                        </a:rPr>
                        <a:t>15.03</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Final Presentation</a:t>
                      </a:r>
                      <a:endParaRPr lang="en-US" sz="1100" b="0" i="1" u="none" strike="noStrike">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2278941351"/>
                  </a:ext>
                </a:extLst>
              </a:tr>
              <a:tr h="295007">
                <a:tc>
                  <a:txBody>
                    <a:bodyPr/>
                    <a:lstStyle/>
                    <a:p>
                      <a:pPr algn="ctr" fontAlgn="b"/>
                      <a:r>
                        <a:rPr lang="en-US" sz="1100" u="none" strike="noStrike" dirty="0">
                          <a:effectLst/>
                        </a:rPr>
                        <a:t>16.03</a:t>
                      </a:r>
                      <a:endParaRPr lang="en-US" sz="1100" b="0" i="0" u="none" strike="noStrike" dirty="0">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6189" marR="6189" marT="6189" marB="0" anchor="b"/>
                </a:tc>
                <a:tc>
                  <a:txBody>
                    <a:bodyPr/>
                    <a:lstStyle/>
                    <a:p>
                      <a:pPr algn="l" fontAlgn="b"/>
                      <a:r>
                        <a:rPr lang="en-US" sz="1100" u="none" strike="noStrike" dirty="0">
                          <a:effectLst/>
                        </a:rPr>
                        <a:t>Final Report</a:t>
                      </a:r>
                      <a:endParaRPr lang="en-US" sz="1100" b="0" i="1" u="none" strike="noStrike" dirty="0">
                        <a:solidFill>
                          <a:srgbClr val="000000"/>
                        </a:solidFill>
                        <a:effectLst/>
                        <a:latin typeface="Calibri" panose="020F0502020204030204" pitchFamily="34" charset="0"/>
                      </a:endParaRPr>
                    </a:p>
                  </a:txBody>
                  <a:tcPr marL="6189" marR="6189" marT="6189" marB="0" anchor="b"/>
                </a:tc>
                <a:extLst>
                  <a:ext uri="{0D108BD9-81ED-4DB2-BD59-A6C34878D82A}">
                    <a16:rowId xmlns:a16="http://schemas.microsoft.com/office/drawing/2014/main" val="198013733"/>
                  </a:ext>
                </a:extLst>
              </a:tr>
            </a:tbl>
          </a:graphicData>
        </a:graphic>
      </p:graphicFrame>
    </p:spTree>
    <p:extLst>
      <p:ext uri="{BB962C8B-B14F-4D97-AF65-F5344CB8AC3E}">
        <p14:creationId xmlns:p14="http://schemas.microsoft.com/office/powerpoint/2010/main" val="227744253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F95DF-0440-475D-BA97-870BB7A7C938}"/>
              </a:ext>
            </a:extLst>
          </p:cNvPr>
          <p:cNvSpPr>
            <a:spLocks noGrp="1"/>
          </p:cNvSpPr>
          <p:nvPr>
            <p:ph type="title"/>
          </p:nvPr>
        </p:nvSpPr>
        <p:spPr/>
        <p:txBody>
          <a:bodyPr/>
          <a:lstStyle/>
          <a:p>
            <a:r>
              <a:rPr lang="en-US" dirty="0"/>
              <a:t>Learning Objective</a:t>
            </a:r>
          </a:p>
        </p:txBody>
      </p:sp>
      <p:sp>
        <p:nvSpPr>
          <p:cNvPr id="3" name="Slide Number Placeholder 2">
            <a:extLst>
              <a:ext uri="{FF2B5EF4-FFF2-40B4-BE49-F238E27FC236}">
                <a16:creationId xmlns:a16="http://schemas.microsoft.com/office/drawing/2014/main" id="{AD426539-33B8-4CEB-9EAD-AEFCF9441A12}"/>
              </a:ext>
            </a:extLst>
          </p:cNvPr>
          <p:cNvSpPr>
            <a:spLocks noGrp="1"/>
          </p:cNvSpPr>
          <p:nvPr>
            <p:ph type="sldNum" sz="quarter" idx="12"/>
          </p:nvPr>
        </p:nvSpPr>
        <p:spPr/>
        <p:txBody>
          <a:bodyPr/>
          <a:lstStyle/>
          <a:p>
            <a:fld id="{5F05A350-DA65-314C-AF3B-C5972F92B98B}" type="slidenum">
              <a:rPr lang="fi-FI" smtClean="0"/>
              <a:pPr/>
              <a:t>4</a:t>
            </a:fld>
            <a:endParaRPr lang="fi-FI" dirty="0"/>
          </a:p>
        </p:txBody>
      </p:sp>
      <p:pic>
        <p:nvPicPr>
          <p:cNvPr id="4" name="Picture 3">
            <a:extLst>
              <a:ext uri="{FF2B5EF4-FFF2-40B4-BE49-F238E27FC236}">
                <a16:creationId xmlns:a16="http://schemas.microsoft.com/office/drawing/2014/main" id="{0CC82CC5-C4E0-40DD-9F83-BBA6789B1FA0}"/>
              </a:ext>
            </a:extLst>
          </p:cNvPr>
          <p:cNvPicPr>
            <a:picLocks noChangeAspect="1"/>
          </p:cNvPicPr>
          <p:nvPr/>
        </p:nvPicPr>
        <p:blipFill>
          <a:blip r:embed="rId2"/>
          <a:stretch>
            <a:fillRect/>
          </a:stretch>
        </p:blipFill>
        <p:spPr>
          <a:xfrm>
            <a:off x="988193" y="2611225"/>
            <a:ext cx="10276838" cy="3951046"/>
          </a:xfrm>
          <a:prstGeom prst="rect">
            <a:avLst/>
          </a:prstGeom>
        </p:spPr>
      </p:pic>
    </p:spTree>
    <p:extLst>
      <p:ext uri="{BB962C8B-B14F-4D97-AF65-F5344CB8AC3E}">
        <p14:creationId xmlns:p14="http://schemas.microsoft.com/office/powerpoint/2010/main" val="1825289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C6893-FCF1-4F9A-BC82-1A40FBB97174}"/>
              </a:ext>
            </a:extLst>
          </p:cNvPr>
          <p:cNvSpPr>
            <a:spLocks noGrp="1"/>
          </p:cNvSpPr>
          <p:nvPr>
            <p:ph type="title"/>
          </p:nvPr>
        </p:nvSpPr>
        <p:spPr/>
        <p:txBody>
          <a:bodyPr/>
          <a:lstStyle/>
          <a:p>
            <a:r>
              <a:rPr lang="en-US" dirty="0"/>
              <a:t>Lectures</a:t>
            </a:r>
          </a:p>
        </p:txBody>
      </p:sp>
      <p:sp>
        <p:nvSpPr>
          <p:cNvPr id="3" name="Slide Number Placeholder 2">
            <a:extLst>
              <a:ext uri="{FF2B5EF4-FFF2-40B4-BE49-F238E27FC236}">
                <a16:creationId xmlns:a16="http://schemas.microsoft.com/office/drawing/2014/main" id="{443B7C81-A455-4C74-A207-E63D98A1263A}"/>
              </a:ext>
            </a:extLst>
          </p:cNvPr>
          <p:cNvSpPr>
            <a:spLocks noGrp="1"/>
          </p:cNvSpPr>
          <p:nvPr>
            <p:ph type="sldNum" sz="quarter" idx="12"/>
          </p:nvPr>
        </p:nvSpPr>
        <p:spPr/>
        <p:txBody>
          <a:bodyPr/>
          <a:lstStyle/>
          <a:p>
            <a:fld id="{5F05A350-DA65-314C-AF3B-C5972F92B98B}" type="slidenum">
              <a:rPr lang="fi-FI" smtClean="0"/>
              <a:pPr/>
              <a:t>5</a:t>
            </a:fld>
            <a:endParaRPr lang="fi-FI" dirty="0"/>
          </a:p>
        </p:txBody>
      </p:sp>
      <p:sp>
        <p:nvSpPr>
          <p:cNvPr id="4" name="TextBox 3">
            <a:extLst>
              <a:ext uri="{FF2B5EF4-FFF2-40B4-BE49-F238E27FC236}">
                <a16:creationId xmlns:a16="http://schemas.microsoft.com/office/drawing/2014/main" id="{D5F5F3EB-F615-46B8-B21E-BDF367B92633}"/>
              </a:ext>
            </a:extLst>
          </p:cNvPr>
          <p:cNvSpPr txBox="1"/>
          <p:nvPr/>
        </p:nvSpPr>
        <p:spPr>
          <a:xfrm>
            <a:off x="841248" y="2468880"/>
            <a:ext cx="8199120" cy="3970318"/>
          </a:xfrm>
          <a:prstGeom prst="rect">
            <a:avLst/>
          </a:prstGeom>
          <a:noFill/>
        </p:spPr>
        <p:txBody>
          <a:bodyPr wrap="square" rtlCol="0">
            <a:spAutoFit/>
          </a:bodyPr>
          <a:lstStyle/>
          <a:p>
            <a:r>
              <a:rPr lang="en-US" dirty="0"/>
              <a:t>1. During Covid-19 in Teams</a:t>
            </a:r>
          </a:p>
          <a:p>
            <a:r>
              <a:rPr lang="en-US" dirty="0">
                <a:hlinkClick r:id="rId2"/>
              </a:rPr>
              <a:t>https://teams.microsoft.com/l/team/19%3a0193ea761d6c47e68f35bff40a007464%40thread.tacv2/conversations?groupId=60463a6f-d149-49c0-a1ae-a02e2be61fc9&amp;tenantId=a9e39483-dd21-4c25-b848-2a625cff7939</a:t>
            </a:r>
            <a:endParaRPr lang="en-US" dirty="0"/>
          </a:p>
          <a:p>
            <a:endParaRPr lang="en-US" dirty="0"/>
          </a:p>
          <a:p>
            <a:r>
              <a:rPr lang="en-US" dirty="0"/>
              <a:t>In teams you can find the lectures note, assignments,  and the latest news.</a:t>
            </a:r>
          </a:p>
          <a:p>
            <a:endParaRPr lang="en-US" dirty="0"/>
          </a:p>
          <a:p>
            <a:r>
              <a:rPr lang="en-US" dirty="0"/>
              <a:t>2. Moodle is used for durable and extended information about each lectures.</a:t>
            </a:r>
          </a:p>
          <a:p>
            <a:endParaRPr lang="en-US" dirty="0"/>
          </a:p>
          <a:p>
            <a:r>
              <a:rPr lang="en-US" dirty="0"/>
              <a:t>3. You have to return your individual / home / project assignments to Moodle.</a:t>
            </a:r>
          </a:p>
          <a:p>
            <a:endParaRPr lang="en-US" dirty="0"/>
          </a:p>
        </p:txBody>
      </p:sp>
    </p:spTree>
    <p:extLst>
      <p:ext uri="{BB962C8B-B14F-4D97-AF65-F5344CB8AC3E}">
        <p14:creationId xmlns:p14="http://schemas.microsoft.com/office/powerpoint/2010/main" val="1159601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7F6CCB-5938-40A2-805E-DA318CDC8C92}"/>
              </a:ext>
            </a:extLst>
          </p:cNvPr>
          <p:cNvSpPr>
            <a:spLocks noGrp="1"/>
          </p:cNvSpPr>
          <p:nvPr>
            <p:ph type="title"/>
          </p:nvPr>
        </p:nvSpPr>
        <p:spPr/>
        <p:txBody>
          <a:bodyPr/>
          <a:lstStyle/>
          <a:p>
            <a:r>
              <a:rPr lang="en-US" dirty="0"/>
              <a:t>Team Work</a:t>
            </a:r>
            <a:br>
              <a:rPr lang="en-US" dirty="0"/>
            </a:br>
            <a:endParaRPr lang="en-US" dirty="0"/>
          </a:p>
        </p:txBody>
      </p:sp>
      <p:sp>
        <p:nvSpPr>
          <p:cNvPr id="2" name="Slide Number Placeholder 1">
            <a:extLst>
              <a:ext uri="{FF2B5EF4-FFF2-40B4-BE49-F238E27FC236}">
                <a16:creationId xmlns:a16="http://schemas.microsoft.com/office/drawing/2014/main" id="{25C929D0-419D-4D3D-A8DB-F518460064FE}"/>
              </a:ext>
            </a:extLst>
          </p:cNvPr>
          <p:cNvSpPr>
            <a:spLocks noGrp="1"/>
          </p:cNvSpPr>
          <p:nvPr>
            <p:ph type="sldNum" sz="quarter" idx="12"/>
          </p:nvPr>
        </p:nvSpPr>
        <p:spPr/>
        <p:txBody>
          <a:bodyPr/>
          <a:lstStyle/>
          <a:p>
            <a:fld id="{5F05A350-DA65-314C-AF3B-C5972F92B98B}" type="slidenum">
              <a:rPr lang="fi-FI" smtClean="0"/>
              <a:pPr/>
              <a:t>6</a:t>
            </a:fld>
            <a:endParaRPr lang="fi-FI" dirty="0"/>
          </a:p>
        </p:txBody>
      </p:sp>
      <p:pic>
        <p:nvPicPr>
          <p:cNvPr id="5" name="Picture 4">
            <a:extLst>
              <a:ext uri="{FF2B5EF4-FFF2-40B4-BE49-F238E27FC236}">
                <a16:creationId xmlns:a16="http://schemas.microsoft.com/office/drawing/2014/main" id="{BA37114D-E502-492D-95EA-81A301D936B2}"/>
              </a:ext>
            </a:extLst>
          </p:cNvPr>
          <p:cNvPicPr>
            <a:picLocks noChangeAspect="1"/>
          </p:cNvPicPr>
          <p:nvPr/>
        </p:nvPicPr>
        <p:blipFill>
          <a:blip r:embed="rId2"/>
          <a:stretch>
            <a:fillRect/>
          </a:stretch>
        </p:blipFill>
        <p:spPr>
          <a:xfrm>
            <a:off x="1214437" y="2450969"/>
            <a:ext cx="9763125" cy="4168906"/>
          </a:xfrm>
          <a:prstGeom prst="rect">
            <a:avLst/>
          </a:prstGeom>
        </p:spPr>
      </p:pic>
    </p:spTree>
    <p:extLst>
      <p:ext uri="{BB962C8B-B14F-4D97-AF65-F5344CB8AC3E}">
        <p14:creationId xmlns:p14="http://schemas.microsoft.com/office/powerpoint/2010/main" val="237820002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0B90-ECAE-4AD7-BC3F-134F680F8453}"/>
              </a:ext>
            </a:extLst>
          </p:cNvPr>
          <p:cNvSpPr>
            <a:spLocks noGrp="1"/>
          </p:cNvSpPr>
          <p:nvPr>
            <p:ph type="title"/>
          </p:nvPr>
        </p:nvSpPr>
        <p:spPr/>
        <p:txBody>
          <a:bodyPr/>
          <a:lstStyle/>
          <a:p>
            <a:r>
              <a:rPr lang="en-US" dirty="0"/>
              <a:t>Lecture participation	</a:t>
            </a:r>
          </a:p>
        </p:txBody>
      </p:sp>
      <p:sp>
        <p:nvSpPr>
          <p:cNvPr id="3" name="Slide Number Placeholder 2">
            <a:extLst>
              <a:ext uri="{FF2B5EF4-FFF2-40B4-BE49-F238E27FC236}">
                <a16:creationId xmlns:a16="http://schemas.microsoft.com/office/drawing/2014/main" id="{28A85497-E85C-49F8-98E8-E252EBDEF2E3}"/>
              </a:ext>
            </a:extLst>
          </p:cNvPr>
          <p:cNvSpPr>
            <a:spLocks noGrp="1"/>
          </p:cNvSpPr>
          <p:nvPr>
            <p:ph type="sldNum" sz="quarter" idx="12"/>
          </p:nvPr>
        </p:nvSpPr>
        <p:spPr/>
        <p:txBody>
          <a:bodyPr/>
          <a:lstStyle/>
          <a:p>
            <a:fld id="{5F05A350-DA65-314C-AF3B-C5972F92B98B}" type="slidenum">
              <a:rPr lang="fi-FI" smtClean="0"/>
              <a:pPr/>
              <a:t>7</a:t>
            </a:fld>
            <a:endParaRPr lang="fi-FI" dirty="0"/>
          </a:p>
        </p:txBody>
      </p:sp>
      <p:sp>
        <p:nvSpPr>
          <p:cNvPr id="4" name="TextBox 3">
            <a:extLst>
              <a:ext uri="{FF2B5EF4-FFF2-40B4-BE49-F238E27FC236}">
                <a16:creationId xmlns:a16="http://schemas.microsoft.com/office/drawing/2014/main" id="{99CD272A-2572-453E-B5C6-2978658FF147}"/>
              </a:ext>
            </a:extLst>
          </p:cNvPr>
          <p:cNvSpPr txBox="1"/>
          <p:nvPr/>
        </p:nvSpPr>
        <p:spPr>
          <a:xfrm>
            <a:off x="1231392" y="2627376"/>
            <a:ext cx="8638032" cy="1477328"/>
          </a:xfrm>
          <a:prstGeom prst="rect">
            <a:avLst/>
          </a:prstGeom>
          <a:noFill/>
        </p:spPr>
        <p:txBody>
          <a:bodyPr wrap="square" rtlCol="0">
            <a:spAutoFit/>
          </a:bodyPr>
          <a:lstStyle/>
          <a:p>
            <a:r>
              <a:rPr lang="en-US" dirty="0"/>
              <a:t>All teams-based lectures are </a:t>
            </a:r>
            <a:r>
              <a:rPr lang="en-US" dirty="0">
                <a:solidFill>
                  <a:srgbClr val="FF0000"/>
                </a:solidFill>
              </a:rPr>
              <a:t>compulsory to participate</a:t>
            </a:r>
            <a:r>
              <a:rPr lang="en-US" dirty="0"/>
              <a:t>, so please be there incase you are not able to participate let me know in advance</a:t>
            </a:r>
          </a:p>
          <a:p>
            <a:endParaRPr lang="en-US" dirty="0"/>
          </a:p>
          <a:p>
            <a:pPr marL="285750" indent="-285750">
              <a:buFont typeface="Arial" panose="020B0604020202020204" pitchFamily="34" charset="0"/>
              <a:buChar char="•"/>
            </a:pPr>
            <a:r>
              <a:rPr lang="en-US" dirty="0"/>
              <a:t>Often Mondays time is allocated to lectures and Tuesdays group assignments</a:t>
            </a:r>
          </a:p>
        </p:txBody>
      </p:sp>
    </p:spTree>
    <p:extLst>
      <p:ext uri="{BB962C8B-B14F-4D97-AF65-F5344CB8AC3E}">
        <p14:creationId xmlns:p14="http://schemas.microsoft.com/office/powerpoint/2010/main" val="3138015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81557-C10E-4070-93DC-0C215748A79A}"/>
              </a:ext>
            </a:extLst>
          </p:cNvPr>
          <p:cNvSpPr>
            <a:spLocks noGrp="1"/>
          </p:cNvSpPr>
          <p:nvPr>
            <p:ph type="title"/>
          </p:nvPr>
        </p:nvSpPr>
        <p:spPr>
          <a:xfrm>
            <a:off x="1154954" y="973668"/>
            <a:ext cx="8761413" cy="633459"/>
          </a:xfrm>
        </p:spPr>
        <p:txBody>
          <a:bodyPr/>
          <a:lstStyle/>
          <a:p>
            <a:r>
              <a:rPr lang="en-US" dirty="0" err="1"/>
              <a:t>Constructive_learning</a:t>
            </a:r>
            <a:endParaRPr lang="en-US" dirty="0"/>
          </a:p>
        </p:txBody>
      </p:sp>
      <p:sp>
        <p:nvSpPr>
          <p:cNvPr id="3" name="Slide Number Placeholder 2">
            <a:extLst>
              <a:ext uri="{FF2B5EF4-FFF2-40B4-BE49-F238E27FC236}">
                <a16:creationId xmlns:a16="http://schemas.microsoft.com/office/drawing/2014/main" id="{D8E0E675-80FB-497A-9540-0B80B5F79DAC}"/>
              </a:ext>
            </a:extLst>
          </p:cNvPr>
          <p:cNvSpPr>
            <a:spLocks noGrp="1"/>
          </p:cNvSpPr>
          <p:nvPr>
            <p:ph type="sldNum" sz="quarter" idx="12"/>
          </p:nvPr>
        </p:nvSpPr>
        <p:spPr/>
        <p:txBody>
          <a:bodyPr/>
          <a:lstStyle/>
          <a:p>
            <a:fld id="{5F05A350-DA65-314C-AF3B-C5972F92B98B}" type="slidenum">
              <a:rPr lang="fi-FI" smtClean="0"/>
              <a:pPr/>
              <a:t>8</a:t>
            </a:fld>
            <a:endParaRPr lang="fi-FI" dirty="0"/>
          </a:p>
        </p:txBody>
      </p:sp>
      <p:graphicFrame>
        <p:nvGraphicFramePr>
          <p:cNvPr id="5" name="Table 4">
            <a:extLst>
              <a:ext uri="{FF2B5EF4-FFF2-40B4-BE49-F238E27FC236}">
                <a16:creationId xmlns:a16="http://schemas.microsoft.com/office/drawing/2014/main" id="{9FDAE659-D250-4EE8-8C29-F25870AC0E28}"/>
              </a:ext>
            </a:extLst>
          </p:cNvPr>
          <p:cNvGraphicFramePr>
            <a:graphicFrameLocks noGrp="1"/>
          </p:cNvGraphicFramePr>
          <p:nvPr>
            <p:extLst>
              <p:ext uri="{D42A27DB-BD31-4B8C-83A1-F6EECF244321}">
                <p14:modId xmlns:p14="http://schemas.microsoft.com/office/powerpoint/2010/main" val="3001168237"/>
              </p:ext>
            </p:extLst>
          </p:nvPr>
        </p:nvGraphicFramePr>
        <p:xfrm>
          <a:off x="476596" y="1712422"/>
          <a:ext cx="11216640" cy="4907280"/>
        </p:xfrm>
        <a:graphic>
          <a:graphicData uri="http://schemas.openxmlformats.org/drawingml/2006/table">
            <a:tbl>
              <a:tblPr firstRow="1" lastCol="1" bandRow="1">
                <a:tableStyleId>{5C22544A-7EE6-4342-B048-85BDC9FD1C3A}</a:tableStyleId>
              </a:tblPr>
              <a:tblGrid>
                <a:gridCol w="1020295">
                  <a:extLst>
                    <a:ext uri="{9D8B030D-6E8A-4147-A177-3AD203B41FA5}">
                      <a16:colId xmlns:a16="http://schemas.microsoft.com/office/drawing/2014/main" val="3605835641"/>
                    </a:ext>
                  </a:extLst>
                </a:gridCol>
                <a:gridCol w="4382253">
                  <a:extLst>
                    <a:ext uri="{9D8B030D-6E8A-4147-A177-3AD203B41FA5}">
                      <a16:colId xmlns:a16="http://schemas.microsoft.com/office/drawing/2014/main" val="915198715"/>
                    </a:ext>
                  </a:extLst>
                </a:gridCol>
                <a:gridCol w="5814092">
                  <a:extLst>
                    <a:ext uri="{9D8B030D-6E8A-4147-A177-3AD203B41FA5}">
                      <a16:colId xmlns:a16="http://schemas.microsoft.com/office/drawing/2014/main" val="851832679"/>
                    </a:ext>
                  </a:extLst>
                </a:gridCol>
              </a:tblGrid>
              <a:tr h="327444">
                <a:tc>
                  <a:txBody>
                    <a:bodyPr/>
                    <a:lstStyle/>
                    <a:p>
                      <a:r>
                        <a:rPr lang="en-US" sz="1600" dirty="0"/>
                        <a:t>Features</a:t>
                      </a:r>
                    </a:p>
                  </a:txBody>
                  <a:tcPr/>
                </a:tc>
                <a:tc>
                  <a:txBody>
                    <a:bodyPr/>
                    <a:lstStyle/>
                    <a:p>
                      <a:r>
                        <a:rPr lang="en-US" sz="1600" dirty="0"/>
                        <a:t>Descriptive</a:t>
                      </a:r>
                    </a:p>
                  </a:txBody>
                  <a:tcPr/>
                </a:tc>
                <a:tc>
                  <a:txBody>
                    <a:bodyPr/>
                    <a:lstStyle/>
                    <a:p>
                      <a:r>
                        <a:rPr lang="en-US" sz="1600" dirty="0"/>
                        <a:t>Application on UXD</a:t>
                      </a:r>
                    </a:p>
                  </a:txBody>
                  <a:tcPr/>
                </a:tc>
                <a:extLst>
                  <a:ext uri="{0D108BD9-81ED-4DB2-BD59-A6C34878D82A}">
                    <a16:rowId xmlns:a16="http://schemas.microsoft.com/office/drawing/2014/main" val="3572702383"/>
                  </a:ext>
                </a:extLst>
              </a:tr>
              <a:tr h="437553">
                <a:tc>
                  <a:txBody>
                    <a:bodyPr/>
                    <a:lstStyle/>
                    <a:p>
                      <a:r>
                        <a:rPr lang="en-US" sz="1200" dirty="0"/>
                        <a:t>Active</a:t>
                      </a:r>
                    </a:p>
                  </a:txBody>
                  <a:tcPr/>
                </a:tc>
                <a:tc>
                  <a:txBody>
                    <a:bodyPr/>
                    <a:lstStyle/>
                    <a:p>
                      <a:r>
                        <a:rPr lang="en-US" sz="1200" dirty="0"/>
                        <a:t>Knowledge is only acquired through autonomous and active participation</a:t>
                      </a:r>
                    </a:p>
                  </a:txBody>
                  <a:tcPr/>
                </a:tc>
                <a:tc>
                  <a:txBody>
                    <a:bodyPr/>
                    <a:lstStyle/>
                    <a:p>
                      <a:r>
                        <a:rPr lang="en-US" sz="1200" dirty="0"/>
                        <a:t>For each assignment, a final aim is set and practical objectives must be completed, including activities with digital technologies. Students work autonomously in an online environment and infrastructure</a:t>
                      </a:r>
                    </a:p>
                  </a:txBody>
                  <a:tcPr/>
                </a:tc>
                <a:extLst>
                  <a:ext uri="{0D108BD9-81ED-4DB2-BD59-A6C34878D82A}">
                    <a16:rowId xmlns:a16="http://schemas.microsoft.com/office/drawing/2014/main" val="2266289198"/>
                  </a:ext>
                </a:extLst>
              </a:tr>
              <a:tr h="832763">
                <a:tc>
                  <a:txBody>
                    <a:bodyPr/>
                    <a:lstStyle/>
                    <a:p>
                      <a:r>
                        <a:rPr lang="en-US" sz="1200" dirty="0"/>
                        <a:t>Constructive</a:t>
                      </a:r>
                    </a:p>
                  </a:txBody>
                  <a:tcPr/>
                </a:tc>
                <a:tc>
                  <a:txBody>
                    <a:bodyPr/>
                    <a:lstStyle/>
                    <a:p>
                      <a:r>
                        <a:rPr lang="en-US" sz="1200" dirty="0"/>
                        <a:t>Knowledge is only acquired when build into existing knowledge and can be interpreted on individual’s experience</a:t>
                      </a:r>
                    </a:p>
                  </a:txBody>
                  <a:tcPr/>
                </a:tc>
                <a:tc>
                  <a:txBody>
                    <a:bodyPr/>
                    <a:lstStyle/>
                    <a:p>
                      <a:r>
                        <a:rPr lang="en-US" sz="1200" dirty="0"/>
                        <a:t>Information is given on the spot for a practical task during an assignment or must be researched by the students during a task. After a step by step description, further tasks must be solved autonomously. To strengthen the learning process, each assignment includes retrospective questions at the end. An early, simple introductory lecture on the field of the subject is given for framing and follow up usage of knowledge in the remaining part of course</a:t>
                      </a:r>
                    </a:p>
                  </a:txBody>
                  <a:tcPr/>
                </a:tc>
                <a:extLst>
                  <a:ext uri="{0D108BD9-81ED-4DB2-BD59-A6C34878D82A}">
                    <a16:rowId xmlns:a16="http://schemas.microsoft.com/office/drawing/2014/main" val="2925309184"/>
                  </a:ext>
                </a:extLst>
              </a:tr>
              <a:tr h="437553">
                <a:tc>
                  <a:txBody>
                    <a:bodyPr/>
                    <a:lstStyle/>
                    <a:p>
                      <a:r>
                        <a:rPr lang="en-US" sz="1200" dirty="0"/>
                        <a:t>Emotional</a:t>
                      </a:r>
                    </a:p>
                  </a:txBody>
                  <a:tcPr/>
                </a:tc>
                <a:tc>
                  <a:txBody>
                    <a:bodyPr/>
                    <a:lstStyle/>
                    <a:p>
                      <a:r>
                        <a:rPr lang="en-US" sz="1200" dirty="0"/>
                        <a:t>For knowledge acquisition to happen, positive emotions are crucial</a:t>
                      </a:r>
                    </a:p>
                  </a:txBody>
                  <a:tcPr/>
                </a:tc>
                <a:tc>
                  <a:txBody>
                    <a:bodyPr/>
                    <a:lstStyle/>
                    <a:p>
                      <a:r>
                        <a:rPr lang="en-US" sz="1200" dirty="0"/>
                        <a:t>No marks for the work decrease negative stress and reinforce a feeling of success after having passed the tasks. After answering the retrospective, the team receives the next assignment.</a:t>
                      </a:r>
                    </a:p>
                  </a:txBody>
                  <a:tcPr/>
                </a:tc>
                <a:extLst>
                  <a:ext uri="{0D108BD9-81ED-4DB2-BD59-A6C34878D82A}">
                    <a16:rowId xmlns:a16="http://schemas.microsoft.com/office/drawing/2014/main" val="2012439815"/>
                  </a:ext>
                </a:extLst>
              </a:tr>
              <a:tr h="361911">
                <a:tc>
                  <a:txBody>
                    <a:bodyPr/>
                    <a:lstStyle/>
                    <a:p>
                      <a:r>
                        <a:rPr lang="en-US" sz="1200" dirty="0"/>
                        <a:t>Self-directed</a:t>
                      </a:r>
                    </a:p>
                  </a:txBody>
                  <a:tcPr/>
                </a:tc>
                <a:tc>
                  <a:txBody>
                    <a:bodyPr/>
                    <a:lstStyle/>
                    <a:p>
                      <a:r>
                        <a:rPr lang="en-US" sz="1200" dirty="0"/>
                        <a:t>The learner must control and monitor own learning process</a:t>
                      </a:r>
                    </a:p>
                  </a:txBody>
                  <a:tcPr/>
                </a:tc>
                <a:tc>
                  <a:txBody>
                    <a:bodyPr/>
                    <a:lstStyle/>
                    <a:p>
                      <a:r>
                        <a:rPr lang="en-US" sz="1200" dirty="0"/>
                        <a:t>There is a timetable schedule, student teams work self-paced. To dig deeper, students can pick sections from the tasks or watch additional info in video tutorials</a:t>
                      </a:r>
                    </a:p>
                  </a:txBody>
                  <a:tcPr/>
                </a:tc>
                <a:extLst>
                  <a:ext uri="{0D108BD9-81ED-4DB2-BD59-A6C34878D82A}">
                    <a16:rowId xmlns:a16="http://schemas.microsoft.com/office/drawing/2014/main" val="2386199558"/>
                  </a:ext>
                </a:extLst>
              </a:tr>
              <a:tr h="258508">
                <a:tc>
                  <a:txBody>
                    <a:bodyPr/>
                    <a:lstStyle/>
                    <a:p>
                      <a:r>
                        <a:rPr lang="en-US" sz="1200" dirty="0"/>
                        <a:t>Social</a:t>
                      </a:r>
                    </a:p>
                  </a:txBody>
                  <a:tcPr/>
                </a:tc>
                <a:tc>
                  <a:txBody>
                    <a:bodyPr/>
                    <a:lstStyle/>
                    <a:p>
                      <a:r>
                        <a:rPr lang="en-US" sz="1200" dirty="0"/>
                        <a:t>l Acquisition of knowledge occurs through interaction with others</a:t>
                      </a:r>
                    </a:p>
                  </a:txBody>
                  <a:tcPr/>
                </a:tc>
                <a:tc>
                  <a:txBody>
                    <a:bodyPr/>
                    <a:lstStyle/>
                    <a:p>
                      <a:r>
                        <a:rPr lang="en-US" sz="1200" dirty="0"/>
                        <a:t>Online collaboration and problem solving in teams of students. </a:t>
                      </a:r>
                    </a:p>
                  </a:txBody>
                  <a:tcPr/>
                </a:tc>
                <a:extLst>
                  <a:ext uri="{0D108BD9-81ED-4DB2-BD59-A6C34878D82A}">
                    <a16:rowId xmlns:a16="http://schemas.microsoft.com/office/drawing/2014/main" val="351645432"/>
                  </a:ext>
                </a:extLst>
              </a:tr>
              <a:tr h="536356">
                <a:tc>
                  <a:txBody>
                    <a:bodyPr/>
                    <a:lstStyle/>
                    <a:p>
                      <a:r>
                        <a:rPr lang="en-US" sz="1200" dirty="0" err="1"/>
                        <a:t>Situative</a:t>
                      </a:r>
                      <a:endParaRPr lang="en-US" sz="1200" dirty="0"/>
                    </a:p>
                  </a:txBody>
                  <a:tcPr/>
                </a:tc>
                <a:tc>
                  <a:txBody>
                    <a:bodyPr/>
                    <a:lstStyle/>
                    <a:p>
                      <a:r>
                        <a:rPr lang="en-US" sz="1200" dirty="0"/>
                        <a:t>Knowledge acquisition is tied to a specific situation or context. Learning always takes place within the context of a specific learning environment</a:t>
                      </a:r>
                    </a:p>
                  </a:txBody>
                  <a:tcPr/>
                </a:tc>
                <a:tc>
                  <a:txBody>
                    <a:bodyPr/>
                    <a:lstStyle/>
                    <a:p>
                      <a:r>
                        <a:rPr lang="en-US" sz="1200" dirty="0"/>
                        <a:t>For the Learning Lab, online breakout rooms are used The lecturer works as a coach and assists only upon request. The background of the tasks is focused on a realistic issue to be solved. The motivation is improved by a coherent scenario.</a:t>
                      </a:r>
                    </a:p>
                  </a:txBody>
                  <a:tcPr/>
                </a:tc>
                <a:extLst>
                  <a:ext uri="{0D108BD9-81ED-4DB2-BD59-A6C34878D82A}">
                    <a16:rowId xmlns:a16="http://schemas.microsoft.com/office/drawing/2014/main" val="3016428813"/>
                  </a:ext>
                </a:extLst>
              </a:tr>
            </a:tbl>
          </a:graphicData>
        </a:graphic>
      </p:graphicFrame>
    </p:spTree>
    <p:extLst>
      <p:ext uri="{BB962C8B-B14F-4D97-AF65-F5344CB8AC3E}">
        <p14:creationId xmlns:p14="http://schemas.microsoft.com/office/powerpoint/2010/main" val="163768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25127-8FAC-4683-AF72-23FB012601EA}"/>
              </a:ext>
            </a:extLst>
          </p:cNvPr>
          <p:cNvSpPr>
            <a:spLocks noGrp="1"/>
          </p:cNvSpPr>
          <p:nvPr>
            <p:ph type="title"/>
          </p:nvPr>
        </p:nvSpPr>
        <p:spPr/>
        <p:txBody>
          <a:bodyPr/>
          <a:lstStyle/>
          <a:p>
            <a:r>
              <a:rPr lang="en-US" dirty="0"/>
              <a:t>Presentation Topics</a:t>
            </a:r>
          </a:p>
        </p:txBody>
      </p:sp>
      <p:sp>
        <p:nvSpPr>
          <p:cNvPr id="5" name="Text Placeholder 4">
            <a:extLst>
              <a:ext uri="{FF2B5EF4-FFF2-40B4-BE49-F238E27FC236}">
                <a16:creationId xmlns:a16="http://schemas.microsoft.com/office/drawing/2014/main" id="{06AB5CF5-FD8B-4939-95FB-14E7DB04C47D}"/>
              </a:ext>
            </a:extLst>
          </p:cNvPr>
          <p:cNvSpPr>
            <a:spLocks noGrp="1"/>
          </p:cNvSpPr>
          <p:nvPr>
            <p:ph type="body" sz="half" idx="13"/>
          </p:nvPr>
        </p:nvSpPr>
        <p:spPr/>
        <p:txBody>
          <a:bodyPr/>
          <a:lstStyle/>
          <a:p>
            <a:endParaRPr lang="en-US"/>
          </a:p>
        </p:txBody>
      </p:sp>
      <p:sp>
        <p:nvSpPr>
          <p:cNvPr id="4" name="Text Placeholder 3">
            <a:extLst>
              <a:ext uri="{FF2B5EF4-FFF2-40B4-BE49-F238E27FC236}">
                <a16:creationId xmlns:a16="http://schemas.microsoft.com/office/drawing/2014/main" id="{153AF489-1FB5-43B4-8D54-555437C4899A}"/>
              </a:ext>
            </a:extLst>
          </p:cNvPr>
          <p:cNvSpPr>
            <a:spLocks noGrp="1"/>
          </p:cNvSpPr>
          <p:nvPr>
            <p:ph type="body" sz="half" idx="2"/>
          </p:nvPr>
        </p:nvSpPr>
        <p:spPr/>
        <p:txBody>
          <a:bodyPr/>
          <a:lstStyle/>
          <a:p>
            <a:endParaRPr lang="en-US"/>
          </a:p>
        </p:txBody>
      </p:sp>
      <p:sp>
        <p:nvSpPr>
          <p:cNvPr id="3" name="Slide Number Placeholder 2">
            <a:extLst>
              <a:ext uri="{FF2B5EF4-FFF2-40B4-BE49-F238E27FC236}">
                <a16:creationId xmlns:a16="http://schemas.microsoft.com/office/drawing/2014/main" id="{ED99C5B7-BECE-4523-9D97-2AE178B3AEB2}"/>
              </a:ext>
            </a:extLst>
          </p:cNvPr>
          <p:cNvSpPr>
            <a:spLocks noGrp="1"/>
          </p:cNvSpPr>
          <p:nvPr>
            <p:ph type="sldNum" sz="quarter" idx="12"/>
          </p:nvPr>
        </p:nvSpPr>
        <p:spPr/>
        <p:txBody>
          <a:bodyPr/>
          <a:lstStyle/>
          <a:p>
            <a:fld id="{5F05A350-DA65-314C-AF3B-C5972F92B98B}" type="slidenum">
              <a:rPr lang="fi-FI" smtClean="0"/>
              <a:pPr/>
              <a:t>9</a:t>
            </a:fld>
            <a:endParaRPr lang="fi-FI" dirty="0"/>
          </a:p>
        </p:txBody>
      </p:sp>
    </p:spTree>
    <p:extLst>
      <p:ext uri="{BB962C8B-B14F-4D97-AF65-F5344CB8AC3E}">
        <p14:creationId xmlns:p14="http://schemas.microsoft.com/office/powerpoint/2010/main" val="34678204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E796119-C1AC-4C3E-8B10-0A4C8141704C}">
  <ds:schemaRefs>
    <ds:schemaRef ds:uri="http://schemas.microsoft.com/sharepoint/v3/contenttype/forms"/>
  </ds:schemaRefs>
</ds:datastoreItem>
</file>

<file path=customXml/itemProps3.xml><?xml version="1.0" encoding="utf-8"?>
<ds:datastoreItem xmlns:ds="http://schemas.openxmlformats.org/officeDocument/2006/customXml" ds:itemID="{E2517F8F-6655-4B18-A7FE-A22E792F9C54}">
  <ds:schemaRef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www.w3.org/XML/1998/namespace"/>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
  <TotalTime>27292</TotalTime>
  <Words>729</Words>
  <Application>Microsoft Office PowerPoint</Application>
  <PresentationFormat>Widescreen</PresentationFormat>
  <Paragraphs>148</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Wingdings 3</vt:lpstr>
      <vt:lpstr>Calibri</vt:lpstr>
      <vt:lpstr>Arial</vt:lpstr>
      <vt:lpstr>Century Gothic</vt:lpstr>
      <vt:lpstr>Wingdings</vt:lpstr>
      <vt:lpstr>Tahoma</vt:lpstr>
      <vt:lpstr>Ion Boardroom</vt:lpstr>
      <vt:lpstr>PowerPoint Presentation</vt:lpstr>
      <vt:lpstr>PowerPoint Presentation</vt:lpstr>
      <vt:lpstr>PowerPoint Presentation</vt:lpstr>
      <vt:lpstr>Learning Objective</vt:lpstr>
      <vt:lpstr>Lectures</vt:lpstr>
      <vt:lpstr>Team Work </vt:lpstr>
      <vt:lpstr>Lecture participation </vt:lpstr>
      <vt:lpstr>Constructive_learning</vt:lpstr>
      <vt:lpstr>Presentation Topics</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Dirin Amir</dc:creator>
  <cp:keywords/>
  <dc:description/>
  <cp:lastModifiedBy>Dirin Amir</cp:lastModifiedBy>
  <cp:revision>32</cp:revision>
  <cp:lastPrinted>2019-08-14T08:58:58Z</cp:lastPrinted>
  <dcterms:created xsi:type="dcterms:W3CDTF">2020-01-19T11:02:41Z</dcterms:created>
  <dcterms:modified xsi:type="dcterms:W3CDTF">2021-01-18T08:57:01Z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